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5" r:id="rId9"/>
    <p:sldId id="268" r:id="rId10"/>
    <p:sldId id="276" r:id="rId11"/>
    <p:sldId id="277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4770B5"/>
    <a:srgbClr val="592791"/>
    <a:srgbClr val="0808BE"/>
    <a:srgbClr val="3F6495"/>
    <a:srgbClr val="CCFFFF"/>
    <a:srgbClr val="3B4555"/>
    <a:srgbClr val="2A5244"/>
    <a:srgbClr val="325D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307B1-28DC-493C-B966-9F644E42761C}" type="doc">
      <dgm:prSet loTypeId="urn:microsoft.com/office/officeart/2005/8/layout/matrix3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5FEECA45-E0D5-48B0-B7F2-EABDBB28B9D7}">
      <dgm:prSet phldrT="[Текст]" phldr="1"/>
      <dgm:spPr/>
      <dgm:t>
        <a:bodyPr/>
        <a:lstStyle/>
        <a:p>
          <a:endParaRPr lang="ru-RU"/>
        </a:p>
      </dgm:t>
    </dgm:pt>
    <dgm:pt modelId="{9ECE45B5-DCC3-424D-9BD8-4055BA0F71D8}" type="parTrans" cxnId="{2BD75DA1-807A-43E6-BFAE-9B52105AE57F}">
      <dgm:prSet/>
      <dgm:spPr/>
      <dgm:t>
        <a:bodyPr/>
        <a:lstStyle/>
        <a:p>
          <a:endParaRPr lang="ru-RU"/>
        </a:p>
      </dgm:t>
    </dgm:pt>
    <dgm:pt modelId="{F049656F-0E5E-4C51-82E1-F73E85715260}" type="sibTrans" cxnId="{2BD75DA1-807A-43E6-BFAE-9B52105AE57F}">
      <dgm:prSet/>
      <dgm:spPr/>
      <dgm:t>
        <a:bodyPr/>
        <a:lstStyle/>
        <a:p>
          <a:endParaRPr lang="ru-RU"/>
        </a:p>
      </dgm:t>
    </dgm:pt>
    <dgm:pt modelId="{D2B2EAED-8F7E-4AAA-A392-D99C22F477A0}">
      <dgm:prSet phldrT="[Текст]" phldr="1"/>
      <dgm:spPr/>
      <dgm:t>
        <a:bodyPr/>
        <a:lstStyle/>
        <a:p>
          <a:endParaRPr lang="ru-RU"/>
        </a:p>
      </dgm:t>
    </dgm:pt>
    <dgm:pt modelId="{37C76E2E-E637-4EF0-8D26-A0E49A3F5BC5}" type="parTrans" cxnId="{8821C7F9-8BB9-4086-983A-01AF6A84C749}">
      <dgm:prSet/>
      <dgm:spPr/>
      <dgm:t>
        <a:bodyPr/>
        <a:lstStyle/>
        <a:p>
          <a:endParaRPr lang="ru-RU"/>
        </a:p>
      </dgm:t>
    </dgm:pt>
    <dgm:pt modelId="{115B2DC4-0108-4C0D-BDEB-0AAA9636B9CB}" type="sibTrans" cxnId="{8821C7F9-8BB9-4086-983A-01AF6A84C749}">
      <dgm:prSet/>
      <dgm:spPr/>
      <dgm:t>
        <a:bodyPr/>
        <a:lstStyle/>
        <a:p>
          <a:endParaRPr lang="ru-RU"/>
        </a:p>
      </dgm:t>
    </dgm:pt>
    <dgm:pt modelId="{F4E1FF6F-652D-4670-91D0-908DA1565C19}">
      <dgm:prSet phldrT="[Текст]" phldr="1"/>
      <dgm:spPr/>
      <dgm:t>
        <a:bodyPr/>
        <a:lstStyle/>
        <a:p>
          <a:endParaRPr lang="ru-RU"/>
        </a:p>
      </dgm:t>
    </dgm:pt>
    <dgm:pt modelId="{7C2175E5-5DBD-48C4-AD62-821ACB8F7DE0}" type="parTrans" cxnId="{B6394E85-013D-423A-BE8B-D66B6B94BC01}">
      <dgm:prSet/>
      <dgm:spPr/>
      <dgm:t>
        <a:bodyPr/>
        <a:lstStyle/>
        <a:p>
          <a:endParaRPr lang="ru-RU"/>
        </a:p>
      </dgm:t>
    </dgm:pt>
    <dgm:pt modelId="{83B1B293-CAD5-48F9-9D62-ADDEA1A31A69}" type="sibTrans" cxnId="{B6394E85-013D-423A-BE8B-D66B6B94BC01}">
      <dgm:prSet/>
      <dgm:spPr/>
      <dgm:t>
        <a:bodyPr/>
        <a:lstStyle/>
        <a:p>
          <a:endParaRPr lang="ru-RU"/>
        </a:p>
      </dgm:t>
    </dgm:pt>
    <dgm:pt modelId="{2D139D47-1495-4D26-B38A-41DF1BEA6674}">
      <dgm:prSet/>
      <dgm:spPr/>
      <dgm:t>
        <a:bodyPr/>
        <a:lstStyle/>
        <a:p>
          <a:endParaRPr lang="ru-RU"/>
        </a:p>
      </dgm:t>
    </dgm:pt>
    <dgm:pt modelId="{26CCAD53-6717-4A8A-8273-BB68EE0E95C4}" type="parTrans" cxnId="{4F448F4B-77BE-4AB7-B452-8917A0EFF07E}">
      <dgm:prSet/>
      <dgm:spPr/>
      <dgm:t>
        <a:bodyPr/>
        <a:lstStyle/>
        <a:p>
          <a:endParaRPr lang="ru-RU"/>
        </a:p>
      </dgm:t>
    </dgm:pt>
    <dgm:pt modelId="{53873DDE-B97E-4512-A905-F0E2651E6750}" type="sibTrans" cxnId="{4F448F4B-77BE-4AB7-B452-8917A0EFF07E}">
      <dgm:prSet/>
      <dgm:spPr/>
      <dgm:t>
        <a:bodyPr/>
        <a:lstStyle/>
        <a:p>
          <a:endParaRPr lang="ru-RU"/>
        </a:p>
      </dgm:t>
    </dgm:pt>
    <dgm:pt modelId="{6E92138E-D950-4BE1-B3D9-08181E82BC57}">
      <dgm:prSet/>
      <dgm:spPr/>
      <dgm:t>
        <a:bodyPr/>
        <a:lstStyle/>
        <a:p>
          <a:endParaRPr lang="ru-RU"/>
        </a:p>
      </dgm:t>
    </dgm:pt>
    <dgm:pt modelId="{CBF585DC-EB24-4E76-83EC-8BDE817C9358}" type="parTrans" cxnId="{BB13E8FB-553C-4D36-977C-E8B7C08D2180}">
      <dgm:prSet/>
      <dgm:spPr/>
      <dgm:t>
        <a:bodyPr/>
        <a:lstStyle/>
        <a:p>
          <a:endParaRPr lang="ru-RU"/>
        </a:p>
      </dgm:t>
    </dgm:pt>
    <dgm:pt modelId="{9521B4E6-FD91-4C84-9A5C-C1F1E52876E2}" type="sibTrans" cxnId="{BB13E8FB-553C-4D36-977C-E8B7C08D2180}">
      <dgm:prSet/>
      <dgm:spPr/>
      <dgm:t>
        <a:bodyPr/>
        <a:lstStyle/>
        <a:p>
          <a:endParaRPr lang="ru-RU"/>
        </a:p>
      </dgm:t>
    </dgm:pt>
    <dgm:pt modelId="{F949C102-6855-4166-80B3-94C4A7191882}">
      <dgm:prSet/>
      <dgm:spPr/>
      <dgm:t>
        <a:bodyPr/>
        <a:lstStyle/>
        <a:p>
          <a:endParaRPr lang="ru-RU" dirty="0"/>
        </a:p>
      </dgm:t>
    </dgm:pt>
    <dgm:pt modelId="{E121F839-4D55-434C-BAA0-2AFBDB813FA7}" type="parTrans" cxnId="{5E464BF4-222F-471F-9E75-7B450BEF7BB8}">
      <dgm:prSet/>
      <dgm:spPr/>
      <dgm:t>
        <a:bodyPr/>
        <a:lstStyle/>
        <a:p>
          <a:endParaRPr lang="ru-RU"/>
        </a:p>
      </dgm:t>
    </dgm:pt>
    <dgm:pt modelId="{D23C6E89-BC94-4B36-89B1-33A4C85BFB16}" type="sibTrans" cxnId="{5E464BF4-222F-471F-9E75-7B450BEF7BB8}">
      <dgm:prSet/>
      <dgm:spPr/>
      <dgm:t>
        <a:bodyPr/>
        <a:lstStyle/>
        <a:p>
          <a:endParaRPr lang="ru-RU"/>
        </a:p>
      </dgm:t>
    </dgm:pt>
    <dgm:pt modelId="{260821D5-A9EB-4E42-B302-AD2644C488F7}">
      <dgm:prSet/>
      <dgm:spPr/>
      <dgm:t>
        <a:bodyPr/>
        <a:lstStyle/>
        <a:p>
          <a:endParaRPr lang="ru-RU" dirty="0"/>
        </a:p>
      </dgm:t>
    </dgm:pt>
    <dgm:pt modelId="{2A789DC4-897D-4760-B999-4E85B64782F2}" type="parTrans" cxnId="{FD858F6E-10BE-4517-857F-08B2171F5B5B}">
      <dgm:prSet/>
      <dgm:spPr/>
      <dgm:t>
        <a:bodyPr/>
        <a:lstStyle/>
        <a:p>
          <a:endParaRPr lang="ru-RU"/>
        </a:p>
      </dgm:t>
    </dgm:pt>
    <dgm:pt modelId="{1B69004F-B180-4BA6-AE78-45DED8D9402B}" type="sibTrans" cxnId="{FD858F6E-10BE-4517-857F-08B2171F5B5B}">
      <dgm:prSet/>
      <dgm:spPr/>
      <dgm:t>
        <a:bodyPr/>
        <a:lstStyle/>
        <a:p>
          <a:endParaRPr lang="ru-RU"/>
        </a:p>
      </dgm:t>
    </dgm:pt>
    <dgm:pt modelId="{0A542414-12EE-484A-B633-236773591313}">
      <dgm:prSet/>
      <dgm:spPr/>
      <dgm:t>
        <a:bodyPr/>
        <a:lstStyle/>
        <a:p>
          <a:endParaRPr lang="ru-RU" dirty="0"/>
        </a:p>
      </dgm:t>
    </dgm:pt>
    <dgm:pt modelId="{9280F68A-B96A-4CFA-AEF8-A304B958BA55}" type="parTrans" cxnId="{1A20EF5A-32C2-4ADC-B442-79C3E108D3C1}">
      <dgm:prSet/>
      <dgm:spPr/>
      <dgm:t>
        <a:bodyPr/>
        <a:lstStyle/>
        <a:p>
          <a:endParaRPr lang="ru-RU"/>
        </a:p>
      </dgm:t>
    </dgm:pt>
    <dgm:pt modelId="{D6C30742-59C8-462E-B886-B688EAEFD90C}" type="sibTrans" cxnId="{1A20EF5A-32C2-4ADC-B442-79C3E108D3C1}">
      <dgm:prSet/>
      <dgm:spPr/>
      <dgm:t>
        <a:bodyPr/>
        <a:lstStyle/>
        <a:p>
          <a:endParaRPr lang="ru-RU"/>
        </a:p>
      </dgm:t>
    </dgm:pt>
    <dgm:pt modelId="{BA8F114C-BF30-4F88-ACD4-595DEA6D3FA3}">
      <dgm:prSet custT="1"/>
      <dgm:spPr/>
      <dgm:t>
        <a:bodyPr/>
        <a:lstStyle/>
        <a:p>
          <a:endParaRPr lang="ru-RU" sz="1600" dirty="0">
            <a:solidFill>
              <a:sysClr val="windowText" lastClr="000000"/>
            </a:solidFill>
          </a:endParaRPr>
        </a:p>
      </dgm:t>
    </dgm:pt>
    <dgm:pt modelId="{5E9F6370-CC83-4167-9694-BA47654E9665}" type="parTrans" cxnId="{C29682B6-6ADD-4F42-87DF-62692B8BBD53}">
      <dgm:prSet/>
      <dgm:spPr/>
      <dgm:t>
        <a:bodyPr/>
        <a:lstStyle/>
        <a:p>
          <a:endParaRPr lang="ru-RU"/>
        </a:p>
      </dgm:t>
    </dgm:pt>
    <dgm:pt modelId="{88F3596C-8631-4AC1-A5F8-9D56BEAAC37B}" type="sibTrans" cxnId="{C29682B6-6ADD-4F42-87DF-62692B8BBD53}">
      <dgm:prSet/>
      <dgm:spPr/>
      <dgm:t>
        <a:bodyPr/>
        <a:lstStyle/>
        <a:p>
          <a:endParaRPr lang="ru-RU"/>
        </a:p>
      </dgm:t>
    </dgm:pt>
    <dgm:pt modelId="{656AC1B0-4EAA-4B36-B438-B91631799F97}">
      <dgm:prSet/>
      <dgm:spPr/>
      <dgm:t>
        <a:bodyPr/>
        <a:lstStyle/>
        <a:p>
          <a:endParaRPr lang="ru-RU" dirty="0">
            <a:solidFill>
              <a:sysClr val="windowText" lastClr="000000"/>
            </a:solidFill>
          </a:endParaRPr>
        </a:p>
      </dgm:t>
    </dgm:pt>
    <dgm:pt modelId="{CA182468-95FA-40C4-B3D9-A0899177F918}" type="parTrans" cxnId="{966499A0-3127-43D7-B5B1-884EC3903641}">
      <dgm:prSet/>
      <dgm:spPr/>
      <dgm:t>
        <a:bodyPr/>
        <a:lstStyle/>
        <a:p>
          <a:endParaRPr lang="ru-RU"/>
        </a:p>
      </dgm:t>
    </dgm:pt>
    <dgm:pt modelId="{019C3297-13E2-4470-AF29-B687320E2AB6}" type="sibTrans" cxnId="{966499A0-3127-43D7-B5B1-884EC3903641}">
      <dgm:prSet/>
      <dgm:spPr/>
      <dgm:t>
        <a:bodyPr/>
        <a:lstStyle/>
        <a:p>
          <a:endParaRPr lang="ru-RU"/>
        </a:p>
      </dgm:t>
    </dgm:pt>
    <dgm:pt modelId="{BB0942BA-02A0-48A6-AA2A-0A4C612539D2}">
      <dgm:prSet/>
      <dgm:spPr/>
      <dgm:t>
        <a:bodyPr/>
        <a:lstStyle/>
        <a:p>
          <a:endParaRPr lang="ru-RU" dirty="0">
            <a:solidFill>
              <a:sysClr val="windowText" lastClr="000000"/>
            </a:solidFill>
          </a:endParaRPr>
        </a:p>
      </dgm:t>
    </dgm:pt>
    <dgm:pt modelId="{D2F5EA7D-E9BD-4874-867C-38CD018E734C}" type="parTrans" cxnId="{17C03F44-D6E1-4AC6-AC77-19C03F917F01}">
      <dgm:prSet/>
      <dgm:spPr/>
      <dgm:t>
        <a:bodyPr/>
        <a:lstStyle/>
        <a:p>
          <a:endParaRPr lang="ru-RU"/>
        </a:p>
      </dgm:t>
    </dgm:pt>
    <dgm:pt modelId="{C92011CF-4916-450B-8F1C-904F9F51BC59}" type="sibTrans" cxnId="{17C03F44-D6E1-4AC6-AC77-19C03F917F01}">
      <dgm:prSet/>
      <dgm:spPr/>
      <dgm:t>
        <a:bodyPr/>
        <a:lstStyle/>
        <a:p>
          <a:endParaRPr lang="ru-RU"/>
        </a:p>
      </dgm:t>
    </dgm:pt>
    <dgm:pt modelId="{480036F2-8417-4920-B672-731D6CD06522}">
      <dgm:prSet/>
      <dgm:spPr/>
      <dgm:t>
        <a:bodyPr/>
        <a:lstStyle/>
        <a:p>
          <a:endParaRPr lang="ru-RU"/>
        </a:p>
      </dgm:t>
    </dgm:pt>
    <dgm:pt modelId="{189B4D40-C72E-4984-A0DB-CCE772E57FA6}" type="parTrans" cxnId="{F10CE2CE-D998-441D-9177-122EB0756D43}">
      <dgm:prSet/>
      <dgm:spPr/>
      <dgm:t>
        <a:bodyPr/>
        <a:lstStyle/>
        <a:p>
          <a:endParaRPr lang="ru-RU"/>
        </a:p>
      </dgm:t>
    </dgm:pt>
    <dgm:pt modelId="{1CEF5C5A-980D-442A-A938-B1516B3818B9}" type="sibTrans" cxnId="{F10CE2CE-D998-441D-9177-122EB0756D43}">
      <dgm:prSet/>
      <dgm:spPr/>
      <dgm:t>
        <a:bodyPr/>
        <a:lstStyle/>
        <a:p>
          <a:endParaRPr lang="ru-RU"/>
        </a:p>
      </dgm:t>
    </dgm:pt>
    <dgm:pt modelId="{677B8C7F-A3A6-4695-A106-287CFDE505CE}">
      <dgm:prSet/>
      <dgm:spPr/>
      <dgm:t>
        <a:bodyPr/>
        <a:lstStyle/>
        <a:p>
          <a:endParaRPr lang="ru-RU"/>
        </a:p>
      </dgm:t>
    </dgm:pt>
    <dgm:pt modelId="{393C48BC-D668-4791-9EA4-5AB3EE87C851}" type="parTrans" cxnId="{F343BF02-0A4E-4238-B791-68C7E3825608}">
      <dgm:prSet/>
      <dgm:spPr/>
      <dgm:t>
        <a:bodyPr/>
        <a:lstStyle/>
        <a:p>
          <a:endParaRPr lang="ru-RU"/>
        </a:p>
      </dgm:t>
    </dgm:pt>
    <dgm:pt modelId="{9EB4D1F9-AB2C-4C35-BD3F-8E8C07A91E5D}" type="sibTrans" cxnId="{F343BF02-0A4E-4238-B791-68C7E3825608}">
      <dgm:prSet/>
      <dgm:spPr/>
      <dgm:t>
        <a:bodyPr/>
        <a:lstStyle/>
        <a:p>
          <a:endParaRPr lang="ru-RU"/>
        </a:p>
      </dgm:t>
    </dgm:pt>
    <dgm:pt modelId="{273C1B9C-B2AC-4C00-BA99-603262D3C661}">
      <dgm:prSet/>
      <dgm:spPr/>
      <dgm:t>
        <a:bodyPr/>
        <a:lstStyle/>
        <a:p>
          <a:endParaRPr lang="ru-RU"/>
        </a:p>
      </dgm:t>
    </dgm:pt>
    <dgm:pt modelId="{72DA7A03-00B3-49E1-A2DB-8FAA74770398}" type="parTrans" cxnId="{7B34AA46-3F76-4384-89AC-9B1E7A17077B}">
      <dgm:prSet/>
      <dgm:spPr/>
      <dgm:t>
        <a:bodyPr/>
        <a:lstStyle/>
        <a:p>
          <a:endParaRPr lang="ru-RU"/>
        </a:p>
      </dgm:t>
    </dgm:pt>
    <dgm:pt modelId="{13427C9F-D27C-432D-8635-2596E7B1D7D1}" type="sibTrans" cxnId="{7B34AA46-3F76-4384-89AC-9B1E7A17077B}">
      <dgm:prSet/>
      <dgm:spPr/>
      <dgm:t>
        <a:bodyPr/>
        <a:lstStyle/>
        <a:p>
          <a:endParaRPr lang="ru-RU"/>
        </a:p>
      </dgm:t>
    </dgm:pt>
    <dgm:pt modelId="{79C89FED-15EE-477E-9DC7-98B158828E7A}">
      <dgm:prSet/>
      <dgm:spPr/>
      <dgm:t>
        <a:bodyPr/>
        <a:lstStyle/>
        <a:p>
          <a:endParaRPr lang="ru-RU" dirty="0"/>
        </a:p>
      </dgm:t>
    </dgm:pt>
    <dgm:pt modelId="{348F3477-2BF5-4EFD-8C6A-2B5F2B93B493}" type="parTrans" cxnId="{3EE3658A-DB0B-41A3-AA79-37A81DB27EEE}">
      <dgm:prSet/>
      <dgm:spPr/>
      <dgm:t>
        <a:bodyPr/>
        <a:lstStyle/>
        <a:p>
          <a:endParaRPr lang="ru-RU"/>
        </a:p>
      </dgm:t>
    </dgm:pt>
    <dgm:pt modelId="{E63735C1-CF42-453B-85A1-3DBE205416C1}" type="sibTrans" cxnId="{3EE3658A-DB0B-41A3-AA79-37A81DB27EEE}">
      <dgm:prSet/>
      <dgm:spPr/>
      <dgm:t>
        <a:bodyPr/>
        <a:lstStyle/>
        <a:p>
          <a:endParaRPr lang="ru-RU"/>
        </a:p>
      </dgm:t>
    </dgm:pt>
    <dgm:pt modelId="{FBA9359F-1864-44B5-89C9-07D5B7914058}">
      <dgm:prSet/>
      <dgm:spPr>
        <a:ln w="63500">
          <a:solidFill>
            <a:srgbClr val="FFFFCC"/>
          </a:solidFill>
        </a:ln>
      </dgm:spPr>
      <dgm:t>
        <a:bodyPr/>
        <a:lstStyle/>
        <a:p>
          <a:r>
            <a:rPr lang="ru-RU" b="0" i="0" u="none" dirty="0" smtClean="0">
              <a:solidFill>
                <a:srgbClr val="592791"/>
              </a:solidFill>
            </a:rPr>
            <a:t>Сокращение материальных затрат       на изготовление бланков                         на 4,3 тыс.рублей в год.</a:t>
          </a:r>
          <a:endParaRPr lang="ru-RU" dirty="0">
            <a:solidFill>
              <a:srgbClr val="592791"/>
            </a:solidFill>
          </a:endParaRPr>
        </a:p>
      </dgm:t>
    </dgm:pt>
    <dgm:pt modelId="{B15A83FD-80C4-4189-90BF-D66622263A68}" type="parTrans" cxnId="{512B6AAD-618E-477F-BAC3-55850F22A4C1}">
      <dgm:prSet/>
      <dgm:spPr/>
      <dgm:t>
        <a:bodyPr/>
        <a:lstStyle/>
        <a:p>
          <a:endParaRPr lang="ru-RU"/>
        </a:p>
      </dgm:t>
    </dgm:pt>
    <dgm:pt modelId="{B3C6391F-B5EB-42E3-A0B5-86109BE70C77}" type="sibTrans" cxnId="{512B6AAD-618E-477F-BAC3-55850F22A4C1}">
      <dgm:prSet/>
      <dgm:spPr/>
      <dgm:t>
        <a:bodyPr/>
        <a:lstStyle/>
        <a:p>
          <a:endParaRPr lang="ru-RU"/>
        </a:p>
      </dgm:t>
    </dgm:pt>
    <dgm:pt modelId="{C626D7CF-C8DD-4FB8-8272-E19770FC89CF}">
      <dgm:prSet/>
      <dgm:spPr>
        <a:ln w="63500">
          <a:solidFill>
            <a:srgbClr val="4770B5"/>
          </a:solidFill>
        </a:ln>
      </dgm:spPr>
      <dgm:t>
        <a:bodyPr/>
        <a:lstStyle/>
        <a:p>
          <a:r>
            <a:rPr lang="ru-RU" b="0" i="0" u="none" dirty="0" smtClean="0">
              <a:solidFill>
                <a:schemeClr val="accent5">
                  <a:lumMod val="50000"/>
                </a:schemeClr>
              </a:solidFill>
            </a:rPr>
            <a:t>Сокращение времени на фиксацию данных о получателе услуг при первичном и последующих обращениях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09B5E189-FB53-4140-9E20-06FA727B3FB4}" type="parTrans" cxnId="{F09F4D10-B4BA-4B0D-BF7A-7533E46FAE38}">
      <dgm:prSet/>
      <dgm:spPr/>
      <dgm:t>
        <a:bodyPr/>
        <a:lstStyle/>
        <a:p>
          <a:endParaRPr lang="ru-RU"/>
        </a:p>
      </dgm:t>
    </dgm:pt>
    <dgm:pt modelId="{D4411270-6C25-4CF5-A4C1-EADFC7A09E98}" type="sibTrans" cxnId="{F09F4D10-B4BA-4B0D-BF7A-7533E46FAE38}">
      <dgm:prSet/>
      <dgm:spPr/>
      <dgm:t>
        <a:bodyPr/>
        <a:lstStyle/>
        <a:p>
          <a:endParaRPr lang="ru-RU"/>
        </a:p>
      </dgm:t>
    </dgm:pt>
    <dgm:pt modelId="{A60DA31A-9518-4461-90CB-DA4535881F76}">
      <dgm:prSet/>
      <dgm:spPr>
        <a:solidFill>
          <a:schemeClr val="accent1">
            <a:lumMod val="40000"/>
            <a:lumOff val="60000"/>
          </a:schemeClr>
        </a:solidFill>
        <a:ln w="63500">
          <a:solidFill>
            <a:srgbClr val="CCFFFF"/>
          </a:solidFill>
        </a:ln>
      </dgm:spPr>
      <dgm:t>
        <a:bodyPr/>
        <a:lstStyle/>
        <a:p>
          <a:r>
            <a:rPr lang="ru-RU" b="0" i="0" u="none" dirty="0" smtClean="0">
              <a:solidFill>
                <a:schemeClr val="accent5">
                  <a:lumMod val="50000"/>
                </a:schemeClr>
              </a:solidFill>
            </a:rPr>
            <a:t>Сокращение времени поиска информации о получателе услуг при первичном и последующих обращениях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F14E3EAF-E3D0-4AED-98FF-00EE010D8473}" type="parTrans" cxnId="{4E7E27E8-863E-439F-8FD2-3C4747EAC5E5}">
      <dgm:prSet/>
      <dgm:spPr/>
      <dgm:t>
        <a:bodyPr/>
        <a:lstStyle/>
        <a:p>
          <a:endParaRPr lang="ru-RU"/>
        </a:p>
      </dgm:t>
    </dgm:pt>
    <dgm:pt modelId="{546822B3-6B21-4782-99BA-909DB48A6CA4}" type="sibTrans" cxnId="{4E7E27E8-863E-439F-8FD2-3C4747EAC5E5}">
      <dgm:prSet/>
      <dgm:spPr/>
      <dgm:t>
        <a:bodyPr/>
        <a:lstStyle/>
        <a:p>
          <a:endParaRPr lang="ru-RU"/>
        </a:p>
      </dgm:t>
    </dgm:pt>
    <dgm:pt modelId="{90AD81C9-6136-452D-8EDF-57845CA3F002}">
      <dgm:prSet/>
      <dgm:spPr>
        <a:ln w="6350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0" i="0" u="none" dirty="0" smtClean="0">
              <a:solidFill>
                <a:srgbClr val="FFFFCC"/>
              </a:solidFill>
            </a:rPr>
            <a:t>Снижение временных затрат на формирование отчетности за счет использования электронного реестра и возможности быстрой систематизации данных о получателях социальных услуг</a:t>
          </a:r>
          <a:endParaRPr lang="ru-RU" dirty="0">
            <a:solidFill>
              <a:srgbClr val="FFFFCC"/>
            </a:solidFill>
          </a:endParaRPr>
        </a:p>
      </dgm:t>
    </dgm:pt>
    <dgm:pt modelId="{5ABD3746-24F9-49EB-821F-EB722BEA327F}" type="parTrans" cxnId="{4A40C926-BF29-4519-BC1D-DFD4A4122D50}">
      <dgm:prSet/>
      <dgm:spPr/>
      <dgm:t>
        <a:bodyPr/>
        <a:lstStyle/>
        <a:p>
          <a:endParaRPr lang="ru-RU"/>
        </a:p>
      </dgm:t>
    </dgm:pt>
    <dgm:pt modelId="{576C57D8-C1EE-42EE-B7A8-33939F841923}" type="sibTrans" cxnId="{4A40C926-BF29-4519-BC1D-DFD4A4122D50}">
      <dgm:prSet/>
      <dgm:spPr/>
      <dgm:t>
        <a:bodyPr/>
        <a:lstStyle/>
        <a:p>
          <a:endParaRPr lang="ru-RU"/>
        </a:p>
      </dgm:t>
    </dgm:pt>
    <dgm:pt modelId="{BF22ECFC-AE26-48B8-8AE4-4447D3E3C569}" type="pres">
      <dgm:prSet presAssocID="{7F9307B1-28DC-493C-B966-9F644E4276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5267E-493D-4E67-A00F-8FB6A31037B1}" type="pres">
      <dgm:prSet presAssocID="{7F9307B1-28DC-493C-B966-9F644E42761C}" presName="diamond" presStyleLbl="bgShp" presStyleIdx="0" presStyleCnt="1"/>
      <dgm:spPr>
        <a:solidFill>
          <a:srgbClr val="3F6495"/>
        </a:solidFill>
        <a:ln w="73025"/>
      </dgm:spPr>
      <dgm:t>
        <a:bodyPr/>
        <a:lstStyle/>
        <a:p>
          <a:endParaRPr lang="ru-RU"/>
        </a:p>
      </dgm:t>
    </dgm:pt>
    <dgm:pt modelId="{EF2693F4-D543-4B8D-A999-857695ADB275}" type="pres">
      <dgm:prSet presAssocID="{7F9307B1-28DC-493C-B966-9F644E42761C}" presName="quad1" presStyleLbl="node1" presStyleIdx="0" presStyleCnt="4" custScaleX="170714" custLinFactNeighborX="-36352" custLinFactNeighborY="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1024A-4FAE-4B71-AA75-E57C6F38673A}" type="pres">
      <dgm:prSet presAssocID="{7F9307B1-28DC-493C-B966-9F644E42761C}" presName="quad2" presStyleLbl="node1" presStyleIdx="1" presStyleCnt="4" custScaleX="186992" custLinFactNeighborX="45645" custLinFactNeighborY="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BF5DF-E659-4A3D-BAA7-2053704BCEA6}" type="pres">
      <dgm:prSet presAssocID="{7F9307B1-28DC-493C-B966-9F644E42761C}" presName="quad3" presStyleLbl="node1" presStyleIdx="2" presStyleCnt="4" custScaleX="167650" custLinFactNeighborX="-32966" custLinFactNeighborY="-1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A24CF-B057-452B-A035-1979215FF6E1}" type="pres">
      <dgm:prSet presAssocID="{7F9307B1-28DC-493C-B966-9F644E42761C}" presName="quad4" presStyleLbl="node1" presStyleIdx="3" presStyleCnt="4" custScaleX="188682" custLinFactNeighborX="46490" custLinFactNeighborY="-2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34AA46-3F76-4384-89AC-9B1E7A17077B}" srcId="{7F9307B1-28DC-493C-B966-9F644E42761C}" destId="{273C1B9C-B2AC-4C00-BA99-603262D3C661}" srcOrd="4" destOrd="0" parTransId="{72DA7A03-00B3-49E1-A2DB-8FAA74770398}" sibTransId="{13427C9F-D27C-432D-8635-2596E7B1D7D1}"/>
    <dgm:cxn modelId="{BB13E8FB-553C-4D36-977C-E8B7C08D2180}" srcId="{7F9307B1-28DC-493C-B966-9F644E42761C}" destId="{6E92138E-D950-4BE1-B3D9-08181E82BC57}" srcOrd="14" destOrd="0" parTransId="{CBF585DC-EB24-4E76-83EC-8BDE817C9358}" sibTransId="{9521B4E6-FD91-4C84-9A5C-C1F1E52876E2}"/>
    <dgm:cxn modelId="{8821C7F9-8BB9-4086-983A-01AF6A84C749}" srcId="{7F9307B1-28DC-493C-B966-9F644E42761C}" destId="{D2B2EAED-8F7E-4AAA-A392-D99C22F477A0}" srcOrd="17" destOrd="0" parTransId="{37C76E2E-E637-4EF0-8D26-A0E49A3F5BC5}" sibTransId="{115B2DC4-0108-4C0D-BDEB-0AAA9636B9CB}"/>
    <dgm:cxn modelId="{17C03F44-D6E1-4AC6-AC77-19C03F917F01}" srcId="{7F9307B1-28DC-493C-B966-9F644E42761C}" destId="{BB0942BA-02A0-48A6-AA2A-0A4C612539D2}" srcOrd="8" destOrd="0" parTransId="{D2F5EA7D-E9BD-4874-867C-38CD018E734C}" sibTransId="{C92011CF-4916-450B-8F1C-904F9F51BC59}"/>
    <dgm:cxn modelId="{B6394E85-013D-423A-BE8B-D66B6B94BC01}" srcId="{7F9307B1-28DC-493C-B966-9F644E42761C}" destId="{F4E1FF6F-652D-4670-91D0-908DA1565C19}" srcOrd="18" destOrd="0" parTransId="{7C2175E5-5DBD-48C4-AD62-821ACB8F7DE0}" sibTransId="{83B1B293-CAD5-48F9-9D62-ADDEA1A31A69}"/>
    <dgm:cxn modelId="{4F448F4B-77BE-4AB7-B452-8917A0EFF07E}" srcId="{7F9307B1-28DC-493C-B966-9F644E42761C}" destId="{2D139D47-1495-4D26-B38A-41DF1BEA6674}" srcOrd="15" destOrd="0" parTransId="{26CCAD53-6717-4A8A-8273-BB68EE0E95C4}" sibTransId="{53873DDE-B97E-4512-A905-F0E2651E6750}"/>
    <dgm:cxn modelId="{D0DE1782-8509-4960-8C81-1D75216F2A24}" type="presOf" srcId="{90AD81C9-6136-452D-8EDF-57845CA3F002}" destId="{EF2693F4-D543-4B8D-A999-857695ADB275}" srcOrd="0" destOrd="0" presId="urn:microsoft.com/office/officeart/2005/8/layout/matrix3"/>
    <dgm:cxn modelId="{6273AB52-B05A-4439-9F86-4147FF90E1A3}" type="presOf" srcId="{FBA9359F-1864-44B5-89C9-07D5B7914058}" destId="{3E6A24CF-B057-452B-A035-1979215FF6E1}" srcOrd="0" destOrd="0" presId="urn:microsoft.com/office/officeart/2005/8/layout/matrix3"/>
    <dgm:cxn modelId="{F10CE2CE-D998-441D-9177-122EB0756D43}" srcId="{7F9307B1-28DC-493C-B966-9F644E42761C}" destId="{480036F2-8417-4920-B672-731D6CD06522}" srcOrd="7" destOrd="0" parTransId="{189B4D40-C72E-4984-A0DB-CCE772E57FA6}" sibTransId="{1CEF5C5A-980D-442A-A938-B1516B3818B9}"/>
    <dgm:cxn modelId="{512B6AAD-618E-477F-BAC3-55850F22A4C1}" srcId="{7F9307B1-28DC-493C-B966-9F644E42761C}" destId="{FBA9359F-1864-44B5-89C9-07D5B7914058}" srcOrd="3" destOrd="0" parTransId="{B15A83FD-80C4-4189-90BF-D66622263A68}" sibTransId="{B3C6391F-B5EB-42E3-A0B5-86109BE70C77}"/>
    <dgm:cxn modelId="{DD8F3A65-D283-4B9B-9929-CFFCAD619289}" type="presOf" srcId="{C626D7CF-C8DD-4FB8-8272-E19770FC89CF}" destId="{7BFBF5DF-E659-4A3D-BAA7-2053704BCEA6}" srcOrd="0" destOrd="0" presId="urn:microsoft.com/office/officeart/2005/8/layout/matrix3"/>
    <dgm:cxn modelId="{F09F4D10-B4BA-4B0D-BF7A-7533E46FAE38}" srcId="{7F9307B1-28DC-493C-B966-9F644E42761C}" destId="{C626D7CF-C8DD-4FB8-8272-E19770FC89CF}" srcOrd="2" destOrd="0" parTransId="{09B5E189-FB53-4140-9E20-06FA727B3FB4}" sibTransId="{D4411270-6C25-4CF5-A4C1-EADFC7A09E98}"/>
    <dgm:cxn modelId="{966499A0-3127-43D7-B5B1-884EC3903641}" srcId="{7F9307B1-28DC-493C-B966-9F644E42761C}" destId="{656AC1B0-4EAA-4B36-B438-B91631799F97}" srcOrd="9" destOrd="0" parTransId="{CA182468-95FA-40C4-B3D9-A0899177F918}" sibTransId="{019C3297-13E2-4470-AF29-B687320E2AB6}"/>
    <dgm:cxn modelId="{5E464BF4-222F-471F-9E75-7B450BEF7BB8}" srcId="{7F9307B1-28DC-493C-B966-9F644E42761C}" destId="{F949C102-6855-4166-80B3-94C4A7191882}" srcOrd="13" destOrd="0" parTransId="{E121F839-4D55-434C-BAA0-2AFBDB813FA7}" sibTransId="{D23C6E89-BC94-4B36-89B1-33A4C85BFB16}"/>
    <dgm:cxn modelId="{1A20EF5A-32C2-4ADC-B442-79C3E108D3C1}" srcId="{7F9307B1-28DC-493C-B966-9F644E42761C}" destId="{0A542414-12EE-484A-B633-236773591313}" srcOrd="11" destOrd="0" parTransId="{9280F68A-B96A-4CFA-AEF8-A304B958BA55}" sibTransId="{D6C30742-59C8-462E-B886-B688EAEFD90C}"/>
    <dgm:cxn modelId="{FD858F6E-10BE-4517-857F-08B2171F5B5B}" srcId="{7F9307B1-28DC-493C-B966-9F644E42761C}" destId="{260821D5-A9EB-4E42-B302-AD2644C488F7}" srcOrd="12" destOrd="0" parTransId="{2A789DC4-897D-4760-B999-4E85B64782F2}" sibTransId="{1B69004F-B180-4BA6-AE78-45DED8D9402B}"/>
    <dgm:cxn modelId="{C29682B6-6ADD-4F42-87DF-62692B8BBD53}" srcId="{7F9307B1-28DC-493C-B966-9F644E42761C}" destId="{BA8F114C-BF30-4F88-ACD4-595DEA6D3FA3}" srcOrd="10" destOrd="0" parTransId="{5E9F6370-CC83-4167-9694-BA47654E9665}" sibTransId="{88F3596C-8631-4AC1-A5F8-9D56BEAAC37B}"/>
    <dgm:cxn modelId="{DB930ED9-07CA-4969-AF45-C61EF1E80B91}" type="presOf" srcId="{7F9307B1-28DC-493C-B966-9F644E42761C}" destId="{BF22ECFC-AE26-48B8-8AE4-4447D3E3C569}" srcOrd="0" destOrd="0" presId="urn:microsoft.com/office/officeart/2005/8/layout/matrix3"/>
    <dgm:cxn modelId="{2BD75DA1-807A-43E6-BFAE-9B52105AE57F}" srcId="{7F9307B1-28DC-493C-B966-9F644E42761C}" destId="{5FEECA45-E0D5-48B0-B7F2-EABDBB28B9D7}" srcOrd="16" destOrd="0" parTransId="{9ECE45B5-DCC3-424D-9BD8-4055BA0F71D8}" sibTransId="{F049656F-0E5E-4C51-82E1-F73E85715260}"/>
    <dgm:cxn modelId="{275E37CA-D890-4EFA-B78F-E96D1585F081}" type="presOf" srcId="{A60DA31A-9518-4461-90CB-DA4535881F76}" destId="{5C51024A-4FAE-4B71-AA75-E57C6F38673A}" srcOrd="0" destOrd="0" presId="urn:microsoft.com/office/officeart/2005/8/layout/matrix3"/>
    <dgm:cxn modelId="{3EE3658A-DB0B-41A3-AA79-37A81DB27EEE}" srcId="{7F9307B1-28DC-493C-B966-9F644E42761C}" destId="{79C89FED-15EE-477E-9DC7-98B158828E7A}" srcOrd="5" destOrd="0" parTransId="{348F3477-2BF5-4EFD-8C6A-2B5F2B93B493}" sibTransId="{E63735C1-CF42-453B-85A1-3DBE205416C1}"/>
    <dgm:cxn modelId="{F343BF02-0A4E-4238-B791-68C7E3825608}" srcId="{7F9307B1-28DC-493C-B966-9F644E42761C}" destId="{677B8C7F-A3A6-4695-A106-287CFDE505CE}" srcOrd="6" destOrd="0" parTransId="{393C48BC-D668-4791-9EA4-5AB3EE87C851}" sibTransId="{9EB4D1F9-AB2C-4C35-BD3F-8E8C07A91E5D}"/>
    <dgm:cxn modelId="{4E7E27E8-863E-439F-8FD2-3C4747EAC5E5}" srcId="{7F9307B1-28DC-493C-B966-9F644E42761C}" destId="{A60DA31A-9518-4461-90CB-DA4535881F76}" srcOrd="1" destOrd="0" parTransId="{F14E3EAF-E3D0-4AED-98FF-00EE010D8473}" sibTransId="{546822B3-6B21-4782-99BA-909DB48A6CA4}"/>
    <dgm:cxn modelId="{4A40C926-BF29-4519-BC1D-DFD4A4122D50}" srcId="{7F9307B1-28DC-493C-B966-9F644E42761C}" destId="{90AD81C9-6136-452D-8EDF-57845CA3F002}" srcOrd="0" destOrd="0" parTransId="{5ABD3746-24F9-49EB-821F-EB722BEA327F}" sibTransId="{576C57D8-C1EE-42EE-B7A8-33939F841923}"/>
    <dgm:cxn modelId="{378685A6-4401-41EA-9F13-449595DA8D72}" type="presParOf" srcId="{BF22ECFC-AE26-48B8-8AE4-4447D3E3C569}" destId="{5F95267E-493D-4E67-A00F-8FB6A31037B1}" srcOrd="0" destOrd="0" presId="urn:microsoft.com/office/officeart/2005/8/layout/matrix3"/>
    <dgm:cxn modelId="{CE934C92-3C60-4D9C-90A5-F5C3033FDC18}" type="presParOf" srcId="{BF22ECFC-AE26-48B8-8AE4-4447D3E3C569}" destId="{EF2693F4-D543-4B8D-A999-857695ADB275}" srcOrd="1" destOrd="0" presId="urn:microsoft.com/office/officeart/2005/8/layout/matrix3"/>
    <dgm:cxn modelId="{09BA5931-77FB-48A8-805F-DEBE63E4C95A}" type="presParOf" srcId="{BF22ECFC-AE26-48B8-8AE4-4447D3E3C569}" destId="{5C51024A-4FAE-4B71-AA75-E57C6F38673A}" srcOrd="2" destOrd="0" presId="urn:microsoft.com/office/officeart/2005/8/layout/matrix3"/>
    <dgm:cxn modelId="{EEF21F1B-2F50-40C6-AA26-92DC1DA34872}" type="presParOf" srcId="{BF22ECFC-AE26-48B8-8AE4-4447D3E3C569}" destId="{7BFBF5DF-E659-4A3D-BAA7-2053704BCEA6}" srcOrd="3" destOrd="0" presId="urn:microsoft.com/office/officeart/2005/8/layout/matrix3"/>
    <dgm:cxn modelId="{B5745D1C-C803-46D8-B112-37BB6E367ED0}" type="presParOf" srcId="{BF22ECFC-AE26-48B8-8AE4-4447D3E3C569}" destId="{3E6A24CF-B057-452B-A035-1979215FF6E1}" srcOrd="4" destOrd="0" presId="urn:microsoft.com/office/officeart/2005/8/layout/matrix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5267E-493D-4E67-A00F-8FB6A31037B1}">
      <dsp:nvSpPr>
        <dsp:cNvPr id="0" name=""/>
        <dsp:cNvSpPr/>
      </dsp:nvSpPr>
      <dsp:spPr>
        <a:xfrm>
          <a:off x="2009744" y="0"/>
          <a:ext cx="5438774" cy="5438774"/>
        </a:xfrm>
        <a:prstGeom prst="diamond">
          <a:avLst/>
        </a:prstGeom>
        <a:solidFill>
          <a:srgbClr val="3F6495"/>
        </a:solidFill>
        <a:ln w="730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693F4-D543-4B8D-A999-857695ADB275}">
      <dsp:nvSpPr>
        <dsp:cNvPr id="0" name=""/>
        <dsp:cNvSpPr/>
      </dsp:nvSpPr>
      <dsp:spPr>
        <a:xfrm>
          <a:off x="1005392" y="534607"/>
          <a:ext cx="3621052" cy="2121122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FFFFCC"/>
              </a:solidFill>
            </a:rPr>
            <a:t>Снижение временных затрат на формирование отчетности за счет использования электронного реестра и возможности быстрой систематизации данных о получателях социальных услуг</a:t>
          </a:r>
          <a:endParaRPr lang="ru-RU" sz="1700" kern="1200" dirty="0">
            <a:solidFill>
              <a:srgbClr val="FFFFCC"/>
            </a:solidFill>
          </a:endParaRPr>
        </a:p>
      </dsp:txBody>
      <dsp:txXfrm>
        <a:off x="1005392" y="534607"/>
        <a:ext cx="3621052" cy="2121122"/>
      </dsp:txXfrm>
    </dsp:sp>
    <dsp:sp modelId="{5C51024A-4FAE-4B71-AA75-E57C6F38673A}">
      <dsp:nvSpPr>
        <dsp:cNvPr id="0" name=""/>
        <dsp:cNvSpPr/>
      </dsp:nvSpPr>
      <dsp:spPr>
        <a:xfrm>
          <a:off x="4856296" y="534607"/>
          <a:ext cx="3966328" cy="212112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63500" cap="flat" cmpd="sng" algn="ctr">
          <a:solidFill>
            <a:srgbClr val="CC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chemeClr val="accent5">
                  <a:lumMod val="50000"/>
                </a:schemeClr>
              </a:solidFill>
            </a:rPr>
            <a:t>Сокращение времени поиска информации о получателе услуг при первичном и последующих обращениях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856296" y="534607"/>
        <a:ext cx="3966328" cy="2121122"/>
      </dsp:txXfrm>
    </dsp:sp>
    <dsp:sp modelId="{7BFBF5DF-E659-4A3D-BAA7-2053704BCEA6}">
      <dsp:nvSpPr>
        <dsp:cNvPr id="0" name=""/>
        <dsp:cNvSpPr/>
      </dsp:nvSpPr>
      <dsp:spPr>
        <a:xfrm>
          <a:off x="1109709" y="2769915"/>
          <a:ext cx="3556061" cy="2121122"/>
        </a:xfrm>
        <a:prstGeom prst="roundRect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63500" cap="flat" cmpd="sng" algn="ctr">
          <a:solidFill>
            <a:srgbClr val="4770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chemeClr val="accent5">
                  <a:lumMod val="50000"/>
                </a:schemeClr>
              </a:solidFill>
            </a:rPr>
            <a:t>Сокращение времени на фиксацию данных о получателе услуг при первичном и последующих обращениях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09709" y="2769915"/>
        <a:ext cx="3556061" cy="2121122"/>
      </dsp:txXfrm>
    </dsp:sp>
    <dsp:sp modelId="{3E6A24CF-B057-452B-A035-1979215FF6E1}">
      <dsp:nvSpPr>
        <dsp:cNvPr id="0" name=""/>
        <dsp:cNvSpPr/>
      </dsp:nvSpPr>
      <dsp:spPr>
        <a:xfrm>
          <a:off x="4856296" y="2756128"/>
          <a:ext cx="4002175" cy="2121122"/>
        </a:xfrm>
        <a:prstGeom prst="roundRect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635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>
              <a:solidFill>
                <a:srgbClr val="592791"/>
              </a:solidFill>
            </a:rPr>
            <a:t>Сокращение материальных затрат       на изготовление бланков                         на 4,3 тыс.рублей в год.</a:t>
          </a:r>
          <a:endParaRPr lang="ru-RU" sz="1700" kern="1200" dirty="0">
            <a:solidFill>
              <a:srgbClr val="592791"/>
            </a:solidFill>
          </a:endParaRPr>
        </a:p>
      </dsp:txBody>
      <dsp:txXfrm>
        <a:off x="4856296" y="2756128"/>
        <a:ext cx="4002175" cy="2121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02FE-9A39-49A5-8FDE-E8E151F32D2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2511F-EEF3-4ED7-AFD7-E79B985E0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2511F-EEF3-4ED7-AFD7-E79B985E083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«Оптимизация учета данных получателей социальных услуг»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Автор: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Власова Ирина Владимировна,  заместитель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директора МБУ «Центр социального обслуживания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населения» (</a:t>
            </a:r>
            <a:r>
              <a:rPr lang="ru-RU" b="1" dirty="0" err="1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Ленинск-Кузнецкий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городской округ)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6959" y="411748"/>
            <a:ext cx="1111635" cy="1333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459" y="537883"/>
            <a:ext cx="8982635" cy="61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13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63906" y="170328"/>
            <a:ext cx="8561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pPr algn="ctr"/>
            <a:endParaRPr lang="ru-RU" sz="28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5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575" y="297880"/>
            <a:ext cx="888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Достигнутые результаты оптимизации процесса </a:t>
            </a:r>
            <a:endParaRPr lang="ru-RU" sz="24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1150229" y="915801"/>
          <a:ext cx="9648825" cy="543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3325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  <p:pic>
        <p:nvPicPr>
          <p:cNvPr id="6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4912" y="421341"/>
            <a:ext cx="880712" cy="1056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4659" y="170329"/>
            <a:ext cx="10165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Паспорт </a:t>
            </a:r>
            <a:r>
              <a:rPr lang="ru-RU" sz="2000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проекта </a:t>
            </a:r>
            <a:r>
              <a:rPr lang="ru-RU" sz="2000" b="1" u="sng" dirty="0" smtClean="0">
                <a:solidFill>
                  <a:srgbClr val="0808BE"/>
                </a:solidFill>
                <a:latin typeface="Futura PT" charset="0"/>
                <a:ea typeface="Futura PT" charset="0"/>
                <a:cs typeface="Futura PT" charset="0"/>
              </a:rPr>
              <a:t>«Оптимизация учета данных получателей социальных услуг»</a:t>
            </a:r>
          </a:p>
          <a:p>
            <a:pPr algn="ctr"/>
            <a:endParaRPr lang="ru-RU" sz="2200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977152"/>
            <a:ext cx="11089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230" y="555812"/>
            <a:ext cx="10880406" cy="617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304800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139559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2390493" y="2315895"/>
            <a:ext cx="7174848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Власова Ирина Владимировна, заместитель директора МБУ «Центр социального обслуживания населения» </a:t>
            </a:r>
            <a:r>
              <a:rPr lang="ru-RU" sz="1400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– РУКОВОДИТЕЛЬ ПРОЕКТА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31589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31144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8C7F769-CDC1-43A8-B80A-AD97645B01E1}"/>
              </a:ext>
            </a:extLst>
          </p:cNvPr>
          <p:cNvSpPr/>
          <p:nvPr/>
        </p:nvSpPr>
        <p:spPr>
          <a:xfrm>
            <a:off x="2390493" y="1395591"/>
            <a:ext cx="8416604" cy="59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Futura PT Bold"/>
              </a:rPr>
              <a:t>Добкина Светлана Валериевна, начальник управления социальной защиты населения Администрации Ленинск-Кузнецкого городского округа – ЗАКАЗЧИК ПРОЕКТА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2390493" y="3114497"/>
            <a:ext cx="4108919" cy="6756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Соловьева Юлия Геннадьевна, заместитель директора – КУРАТОР </a:t>
            </a:r>
            <a:r>
              <a:rPr lang="ru-RU" sz="1400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ПРОЕКТА  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88" y="401773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88" y="31144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01773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=""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91576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7826188" y="3114499"/>
            <a:ext cx="3131766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Каркавина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 Елена Александровна,  заведующий отделением социальной адаптации населения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2390493" y="3899648"/>
            <a:ext cx="4001342" cy="878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Кузнецова Евгения Викторовна, специалист по социальной работе отделения социальной адаптации населения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7851540" y="3870196"/>
            <a:ext cx="3677072" cy="90799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Богданова Татьяна Алексеевна, специалист по социальной работе аппарат управления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2390493" y="4915766"/>
            <a:ext cx="4444542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Беляева Анастасия Александровна, специалист по социальной работе отделения социальной адаптации населения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pic>
        <p:nvPicPr>
          <p:cNvPr id="31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9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228" y="546848"/>
            <a:ext cx="10306665" cy="604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3929" y="170329"/>
            <a:ext cx="7117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800" b="1" u="sng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868706" y="1251987"/>
            <a:ext cx="832735" cy="727763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=""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170329" y="4304102"/>
            <a:ext cx="6167841" cy="234706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=""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726443" y="2187140"/>
            <a:ext cx="3120331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5060515" y="1117324"/>
            <a:ext cx="2580361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D45F780-F234-44EF-A0B3-176E03B021F1}"/>
              </a:ext>
            </a:extLst>
          </p:cNvPr>
          <p:cNvSpPr/>
          <p:nvPr/>
        </p:nvSpPr>
        <p:spPr>
          <a:xfrm>
            <a:off x="5050664" y="1542739"/>
            <a:ext cx="6200382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отсутствуют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5060515" y="2543824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rgbClr val="0808BE"/>
                </a:solidFill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6192284-9982-4F4F-8AB3-555BE6A785EA}"/>
              </a:ext>
            </a:extLst>
          </p:cNvPr>
          <p:cNvSpPr/>
          <p:nvPr/>
        </p:nvSpPr>
        <p:spPr>
          <a:xfrm>
            <a:off x="5050663" y="3109447"/>
            <a:ext cx="6200383" cy="718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отсутствуют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5025612" y="4233233"/>
            <a:ext cx="2555309" cy="324233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41FFCD0-0C73-46A9-8C88-7733FD3D7449}"/>
              </a:ext>
            </a:extLst>
          </p:cNvPr>
          <p:cNvSpPr/>
          <p:nvPr/>
        </p:nvSpPr>
        <p:spPr>
          <a:xfrm>
            <a:off x="5025612" y="4710617"/>
            <a:ext cx="6200383" cy="1806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Длительное время, затрачиваемое специалистом отделения на прием граждан и на   поиск информации о получателе услуг, содержащейся в картотеке на бумажном носителе.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Материальные затраты на изготовление бланков учета данных получателей услуг отделения социальной адаптации населения. 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Отсутствие общей систематизированной базы учёта для всех категорий получателей социальных услуг отделения социальной адаптации населения МБУ ЦСОН. 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Временные потери при обработке информации в процессе формирования отчетности.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Длительное время формирования личного дела (до 40 минут).</a:t>
            </a:r>
          </a:p>
        </p:txBody>
      </p:sp>
      <p:pic>
        <p:nvPicPr>
          <p:cNvPr id="1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8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953" y="672353"/>
            <a:ext cx="10740058" cy="592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6216" y="170329"/>
            <a:ext cx="10584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2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528" y="1128877"/>
            <a:ext cx="11702512" cy="47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7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5997" r="9636"/>
          <a:stretch>
            <a:fillRect/>
          </a:stretch>
        </p:blipFill>
        <p:spPr bwMode="auto">
          <a:xfrm>
            <a:off x="596444" y="1493883"/>
            <a:ext cx="6036766" cy="427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3210" y="1637318"/>
            <a:ext cx="5065855" cy="38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400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101" y="556540"/>
            <a:ext cx="9412381" cy="61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1176" y="170329"/>
            <a:ext cx="8812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pPr algn="ctr"/>
            <a:endParaRPr lang="ru-RU" sz="28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3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657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313</Words>
  <Application>Microsoft Office PowerPoint</Application>
  <PresentationFormat>Произвольный</PresentationFormat>
  <Paragraphs>53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Соловьева</cp:lastModifiedBy>
  <cp:revision>89</cp:revision>
  <dcterms:created xsi:type="dcterms:W3CDTF">2019-04-02T07:58:05Z</dcterms:created>
  <dcterms:modified xsi:type="dcterms:W3CDTF">2023-01-30T05:37:44Z</dcterms:modified>
</cp:coreProperties>
</file>