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270" r:id="rId2"/>
    <p:sldId id="265" r:id="rId3"/>
    <p:sldId id="269" r:id="rId4"/>
    <p:sldId id="271" r:id="rId5"/>
    <p:sldId id="272" r:id="rId6"/>
    <p:sldId id="273" r:id="rId7"/>
    <p:sldId id="274" r:id="rId8"/>
    <p:sldId id="275" r:id="rId9"/>
    <p:sldId id="268" r:id="rId10"/>
    <p:sldId id="276" r:id="rId11"/>
    <p:sldId id="277" r:id="rId12"/>
    <p:sldId id="267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808BE"/>
    <a:srgbClr val="4770B5"/>
    <a:srgbClr val="3B4555"/>
    <a:srgbClr val="2A5244"/>
    <a:srgbClr val="325D69"/>
    <a:srgbClr val="3F6495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317"/>
    <p:restoredTop sz="94674"/>
  </p:normalViewPr>
  <p:slideViewPr>
    <p:cSldViewPr snapToGrid="0" snapToObjects="1">
      <p:cViewPr varScale="1">
        <p:scale>
          <a:sx n="106" d="100"/>
          <a:sy n="106" d="100"/>
        </p:scale>
        <p:origin x="-876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5">
  <dgm:title val=""/>
  <dgm:desc val=""/>
  <dgm:catLst>
    <dgm:cat type="accent5" pri="11500"/>
  </dgm:catLst>
  <dgm:styleLbl name="node0">
    <dgm:fillClrLst meth="cycle">
      <a:schemeClr val="accent5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alpha val="9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alpha val="90000"/>
      </a:schemeClr>
      <a:schemeClr val="accent5">
        <a:alpha val="5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/>
    <dgm:txEffectClrLst/>
  </dgm:styleLbl>
  <dgm:styleLbl name="lnNode1">
    <dgm:fillClrLst>
      <a:schemeClr val="accent5">
        <a:shade val="90000"/>
      </a:schemeClr>
      <a:schemeClr val="accent5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  <a:alpha val="90000"/>
      </a:schemeClr>
      <a:schemeClr val="accent5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alpha val="90000"/>
        <a:tint val="40000"/>
      </a:schemeClr>
      <a:schemeClr val="accent5">
        <a:alpha val="5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F9307B1-28DC-493C-B966-9F644E42761C}" type="doc">
      <dgm:prSet loTypeId="urn:microsoft.com/office/officeart/2005/8/layout/matrix2" loCatId="matrix" qsTypeId="urn:microsoft.com/office/officeart/2005/8/quickstyle/simple1" qsCatId="simple" csTypeId="urn:microsoft.com/office/officeart/2005/8/colors/accent5_5" csCatId="accent5" phldr="1"/>
      <dgm:spPr/>
      <dgm:t>
        <a:bodyPr/>
        <a:lstStyle/>
        <a:p>
          <a:endParaRPr lang="ru-RU"/>
        </a:p>
      </dgm:t>
    </dgm:pt>
    <dgm:pt modelId="{F060A5E1-F357-4A17-826B-72D9914EA60D}">
      <dgm:prSet phldrT="[Текст]" custT="1"/>
      <dgm:spPr>
        <a:solidFill>
          <a:srgbClr val="8BF5D2">
            <a:alpha val="90000"/>
          </a:srgbClr>
        </a:solidFill>
        <a:ln w="66675">
          <a:solidFill>
            <a:srgbClr val="25A2FF"/>
          </a:solidFill>
        </a:ln>
      </dgm:spPr>
      <dgm:t>
        <a:bodyPr/>
        <a:lstStyle/>
        <a:p>
          <a:r>
            <a:rPr lang="ru-RU" sz="1600">
              <a:solidFill>
                <a:sysClr val="windowText" lastClr="000000"/>
              </a:solidFill>
            </a:rPr>
            <a:t>Разработаны рекомендации для заведующих отделениями социального обслуживания по порядку формирования архивных описей и систематизации дел для сдачи в архив</a:t>
          </a:r>
        </a:p>
      </dgm:t>
    </dgm:pt>
    <dgm:pt modelId="{594BE21F-9605-4A52-A598-B9AA959B9EB8}" type="parTrans" cxnId="{E2FA84E9-92C0-460D-9DD8-1F9015917CF9}">
      <dgm:prSet/>
      <dgm:spPr/>
      <dgm:t>
        <a:bodyPr/>
        <a:lstStyle/>
        <a:p>
          <a:endParaRPr lang="ru-RU"/>
        </a:p>
      </dgm:t>
    </dgm:pt>
    <dgm:pt modelId="{9B9496CE-6790-44F6-B4D5-9EFA68168B4E}" type="sibTrans" cxnId="{E2FA84E9-92C0-460D-9DD8-1F9015917CF9}">
      <dgm:prSet/>
      <dgm:spPr/>
      <dgm:t>
        <a:bodyPr/>
        <a:lstStyle/>
        <a:p>
          <a:endParaRPr lang="ru-RU"/>
        </a:p>
      </dgm:t>
    </dgm:pt>
    <dgm:pt modelId="{5FEECA45-E0D5-48B0-B7F2-EABDBB28B9D7}">
      <dgm:prSet phldrT="[Текст]" phldr="1"/>
      <dgm:spPr/>
      <dgm:t>
        <a:bodyPr/>
        <a:lstStyle/>
        <a:p>
          <a:endParaRPr lang="ru-RU"/>
        </a:p>
      </dgm:t>
    </dgm:pt>
    <dgm:pt modelId="{9ECE45B5-DCC3-424D-9BD8-4055BA0F71D8}" type="parTrans" cxnId="{2BD75DA1-807A-43E6-BFAE-9B52105AE57F}">
      <dgm:prSet/>
      <dgm:spPr/>
      <dgm:t>
        <a:bodyPr/>
        <a:lstStyle/>
        <a:p>
          <a:endParaRPr lang="ru-RU"/>
        </a:p>
      </dgm:t>
    </dgm:pt>
    <dgm:pt modelId="{F049656F-0E5E-4C51-82E1-F73E85715260}" type="sibTrans" cxnId="{2BD75DA1-807A-43E6-BFAE-9B52105AE57F}">
      <dgm:prSet/>
      <dgm:spPr/>
      <dgm:t>
        <a:bodyPr/>
        <a:lstStyle/>
        <a:p>
          <a:endParaRPr lang="ru-RU"/>
        </a:p>
      </dgm:t>
    </dgm:pt>
    <dgm:pt modelId="{D2B2EAED-8F7E-4AAA-A392-D99C22F477A0}">
      <dgm:prSet phldrT="[Текст]" phldr="1"/>
      <dgm:spPr/>
      <dgm:t>
        <a:bodyPr/>
        <a:lstStyle/>
        <a:p>
          <a:endParaRPr lang="ru-RU"/>
        </a:p>
      </dgm:t>
    </dgm:pt>
    <dgm:pt modelId="{37C76E2E-E637-4EF0-8D26-A0E49A3F5BC5}" type="parTrans" cxnId="{8821C7F9-8BB9-4086-983A-01AF6A84C749}">
      <dgm:prSet/>
      <dgm:spPr/>
      <dgm:t>
        <a:bodyPr/>
        <a:lstStyle/>
        <a:p>
          <a:endParaRPr lang="ru-RU"/>
        </a:p>
      </dgm:t>
    </dgm:pt>
    <dgm:pt modelId="{115B2DC4-0108-4C0D-BDEB-0AAA9636B9CB}" type="sibTrans" cxnId="{8821C7F9-8BB9-4086-983A-01AF6A84C749}">
      <dgm:prSet/>
      <dgm:spPr/>
      <dgm:t>
        <a:bodyPr/>
        <a:lstStyle/>
        <a:p>
          <a:endParaRPr lang="ru-RU"/>
        </a:p>
      </dgm:t>
    </dgm:pt>
    <dgm:pt modelId="{F4E1FF6F-652D-4670-91D0-908DA1565C19}">
      <dgm:prSet phldrT="[Текст]" phldr="1"/>
      <dgm:spPr/>
      <dgm:t>
        <a:bodyPr/>
        <a:lstStyle/>
        <a:p>
          <a:endParaRPr lang="ru-RU"/>
        </a:p>
      </dgm:t>
    </dgm:pt>
    <dgm:pt modelId="{7C2175E5-5DBD-48C4-AD62-821ACB8F7DE0}" type="parTrans" cxnId="{B6394E85-013D-423A-BE8B-D66B6B94BC01}">
      <dgm:prSet/>
      <dgm:spPr/>
      <dgm:t>
        <a:bodyPr/>
        <a:lstStyle/>
        <a:p>
          <a:endParaRPr lang="ru-RU"/>
        </a:p>
      </dgm:t>
    </dgm:pt>
    <dgm:pt modelId="{83B1B293-CAD5-48F9-9D62-ADDEA1A31A69}" type="sibTrans" cxnId="{B6394E85-013D-423A-BE8B-D66B6B94BC01}">
      <dgm:prSet/>
      <dgm:spPr/>
      <dgm:t>
        <a:bodyPr/>
        <a:lstStyle/>
        <a:p>
          <a:endParaRPr lang="ru-RU"/>
        </a:p>
      </dgm:t>
    </dgm:pt>
    <dgm:pt modelId="{2D139D47-1495-4D26-B38A-41DF1BEA6674}">
      <dgm:prSet/>
      <dgm:spPr/>
      <dgm:t>
        <a:bodyPr/>
        <a:lstStyle/>
        <a:p>
          <a:endParaRPr lang="ru-RU"/>
        </a:p>
      </dgm:t>
    </dgm:pt>
    <dgm:pt modelId="{26CCAD53-6717-4A8A-8273-BB68EE0E95C4}" type="parTrans" cxnId="{4F448F4B-77BE-4AB7-B452-8917A0EFF07E}">
      <dgm:prSet/>
      <dgm:spPr/>
      <dgm:t>
        <a:bodyPr/>
        <a:lstStyle/>
        <a:p>
          <a:endParaRPr lang="ru-RU"/>
        </a:p>
      </dgm:t>
    </dgm:pt>
    <dgm:pt modelId="{53873DDE-B97E-4512-A905-F0E2651E6750}" type="sibTrans" cxnId="{4F448F4B-77BE-4AB7-B452-8917A0EFF07E}">
      <dgm:prSet/>
      <dgm:spPr/>
      <dgm:t>
        <a:bodyPr/>
        <a:lstStyle/>
        <a:p>
          <a:endParaRPr lang="ru-RU"/>
        </a:p>
      </dgm:t>
    </dgm:pt>
    <dgm:pt modelId="{6E92138E-D950-4BE1-B3D9-08181E82BC57}">
      <dgm:prSet/>
      <dgm:spPr/>
    </dgm:pt>
    <dgm:pt modelId="{CBF585DC-EB24-4E76-83EC-8BDE817C9358}" type="parTrans" cxnId="{BB13E8FB-553C-4D36-977C-E8B7C08D2180}">
      <dgm:prSet/>
      <dgm:spPr/>
      <dgm:t>
        <a:bodyPr/>
        <a:lstStyle/>
        <a:p>
          <a:endParaRPr lang="ru-RU"/>
        </a:p>
      </dgm:t>
    </dgm:pt>
    <dgm:pt modelId="{9521B4E6-FD91-4C84-9A5C-C1F1E52876E2}" type="sibTrans" cxnId="{BB13E8FB-553C-4D36-977C-E8B7C08D2180}">
      <dgm:prSet/>
      <dgm:spPr/>
      <dgm:t>
        <a:bodyPr/>
        <a:lstStyle/>
        <a:p>
          <a:endParaRPr lang="ru-RU"/>
        </a:p>
      </dgm:t>
    </dgm:pt>
    <dgm:pt modelId="{F949C102-6855-4166-80B3-94C4A7191882}">
      <dgm:prSet/>
      <dgm:spPr/>
      <dgm:t>
        <a:bodyPr/>
        <a:lstStyle/>
        <a:p>
          <a:endParaRPr lang="ru-RU"/>
        </a:p>
      </dgm:t>
    </dgm:pt>
    <dgm:pt modelId="{E121F839-4D55-434C-BAA0-2AFBDB813FA7}" type="parTrans" cxnId="{5E464BF4-222F-471F-9E75-7B450BEF7BB8}">
      <dgm:prSet/>
      <dgm:spPr/>
      <dgm:t>
        <a:bodyPr/>
        <a:lstStyle/>
        <a:p>
          <a:endParaRPr lang="ru-RU"/>
        </a:p>
      </dgm:t>
    </dgm:pt>
    <dgm:pt modelId="{D23C6E89-BC94-4B36-89B1-33A4C85BFB16}" type="sibTrans" cxnId="{5E464BF4-222F-471F-9E75-7B450BEF7BB8}">
      <dgm:prSet/>
      <dgm:spPr/>
      <dgm:t>
        <a:bodyPr/>
        <a:lstStyle/>
        <a:p>
          <a:endParaRPr lang="ru-RU"/>
        </a:p>
      </dgm:t>
    </dgm:pt>
    <dgm:pt modelId="{260821D5-A9EB-4E42-B302-AD2644C488F7}">
      <dgm:prSet/>
      <dgm:spPr/>
    </dgm:pt>
    <dgm:pt modelId="{2A789DC4-897D-4760-B999-4E85B64782F2}" type="parTrans" cxnId="{FD858F6E-10BE-4517-857F-08B2171F5B5B}">
      <dgm:prSet/>
      <dgm:spPr/>
      <dgm:t>
        <a:bodyPr/>
        <a:lstStyle/>
        <a:p>
          <a:endParaRPr lang="ru-RU"/>
        </a:p>
      </dgm:t>
    </dgm:pt>
    <dgm:pt modelId="{1B69004F-B180-4BA6-AE78-45DED8D9402B}" type="sibTrans" cxnId="{FD858F6E-10BE-4517-857F-08B2171F5B5B}">
      <dgm:prSet/>
      <dgm:spPr/>
      <dgm:t>
        <a:bodyPr/>
        <a:lstStyle/>
        <a:p>
          <a:endParaRPr lang="ru-RU"/>
        </a:p>
      </dgm:t>
    </dgm:pt>
    <dgm:pt modelId="{0A542414-12EE-484A-B633-236773591313}">
      <dgm:prSet/>
      <dgm:spPr/>
    </dgm:pt>
    <dgm:pt modelId="{9280F68A-B96A-4CFA-AEF8-A304B958BA55}" type="parTrans" cxnId="{1A20EF5A-32C2-4ADC-B442-79C3E108D3C1}">
      <dgm:prSet/>
      <dgm:spPr/>
      <dgm:t>
        <a:bodyPr/>
        <a:lstStyle/>
        <a:p>
          <a:endParaRPr lang="ru-RU"/>
        </a:p>
      </dgm:t>
    </dgm:pt>
    <dgm:pt modelId="{D6C30742-59C8-462E-B886-B688EAEFD90C}" type="sibTrans" cxnId="{1A20EF5A-32C2-4ADC-B442-79C3E108D3C1}">
      <dgm:prSet/>
      <dgm:spPr/>
      <dgm:t>
        <a:bodyPr/>
        <a:lstStyle/>
        <a:p>
          <a:endParaRPr lang="ru-RU"/>
        </a:p>
      </dgm:t>
    </dgm:pt>
    <dgm:pt modelId="{BA8F114C-BF30-4F88-ACD4-595DEA6D3FA3}">
      <dgm:prSet custT="1"/>
      <dgm:spPr>
        <a:ln w="79375">
          <a:solidFill>
            <a:srgbClr val="0070C0"/>
          </a:solidFill>
        </a:ln>
      </dgm:spPr>
      <dgm:t>
        <a:bodyPr/>
        <a:lstStyle/>
        <a:p>
          <a:r>
            <a:rPr lang="ru-RU" sz="1600" dirty="0">
              <a:solidFill>
                <a:sysClr val="windowText" lastClr="000000"/>
              </a:solidFill>
            </a:rPr>
            <a:t>Создана  электронная </a:t>
          </a:r>
          <a:r>
            <a:rPr lang="ru-RU" sz="1600" dirty="0" smtClean="0">
              <a:solidFill>
                <a:sysClr val="windowText" lastClr="000000"/>
              </a:solidFill>
            </a:rPr>
            <a:t>база </a:t>
          </a:r>
          <a:r>
            <a:rPr lang="ru-RU" sz="1600" dirty="0">
              <a:solidFill>
                <a:sysClr val="windowText" lastClr="000000"/>
              </a:solidFill>
            </a:rPr>
            <a:t>данных, единая для заведующих отделениями социального обслуживания и специалистов отдела кадров, содержащая сведения о получателях социальных услуг, дату снятия с обслуживания получателя услуг и дату сдачи дела в архив.</a:t>
          </a:r>
        </a:p>
      </dgm:t>
    </dgm:pt>
    <dgm:pt modelId="{5E9F6370-CC83-4167-9694-BA47654E9665}" type="parTrans" cxnId="{C29682B6-6ADD-4F42-87DF-62692B8BBD53}">
      <dgm:prSet/>
      <dgm:spPr/>
      <dgm:t>
        <a:bodyPr/>
        <a:lstStyle/>
        <a:p>
          <a:endParaRPr lang="ru-RU"/>
        </a:p>
      </dgm:t>
    </dgm:pt>
    <dgm:pt modelId="{88F3596C-8631-4AC1-A5F8-9D56BEAAC37B}" type="sibTrans" cxnId="{C29682B6-6ADD-4F42-87DF-62692B8BBD53}">
      <dgm:prSet/>
      <dgm:spPr/>
      <dgm:t>
        <a:bodyPr/>
        <a:lstStyle/>
        <a:p>
          <a:endParaRPr lang="ru-RU"/>
        </a:p>
      </dgm:t>
    </dgm:pt>
    <dgm:pt modelId="{656AC1B0-4EAA-4B36-B438-B91631799F97}">
      <dgm:prSet/>
      <dgm:spPr>
        <a:solidFill>
          <a:srgbClr val="8BF5D2">
            <a:alpha val="63000"/>
          </a:srgbClr>
        </a:solidFill>
        <a:ln w="73025">
          <a:solidFill>
            <a:schemeClr val="accent5">
              <a:lumMod val="60000"/>
              <a:lumOff val="40000"/>
            </a:schemeClr>
          </a:solidFill>
        </a:ln>
      </dgm:spPr>
      <dgm:t>
        <a:bodyPr/>
        <a:lstStyle/>
        <a:p>
          <a:r>
            <a:rPr lang="ru-RU">
              <a:solidFill>
                <a:sysClr val="windowText" lastClr="000000"/>
              </a:solidFill>
            </a:rPr>
            <a:t>Оптимизирована система хранения архивных дел (личные дела размещены в специализированных архивных коробах, систематизированы места их хранения)</a:t>
          </a:r>
        </a:p>
      </dgm:t>
    </dgm:pt>
    <dgm:pt modelId="{CA182468-95FA-40C4-B3D9-A0899177F918}" type="parTrans" cxnId="{966499A0-3127-43D7-B5B1-884EC3903641}">
      <dgm:prSet/>
      <dgm:spPr/>
      <dgm:t>
        <a:bodyPr/>
        <a:lstStyle/>
        <a:p>
          <a:endParaRPr lang="ru-RU"/>
        </a:p>
      </dgm:t>
    </dgm:pt>
    <dgm:pt modelId="{019C3297-13E2-4470-AF29-B687320E2AB6}" type="sibTrans" cxnId="{966499A0-3127-43D7-B5B1-884EC3903641}">
      <dgm:prSet/>
      <dgm:spPr/>
      <dgm:t>
        <a:bodyPr/>
        <a:lstStyle/>
        <a:p>
          <a:endParaRPr lang="ru-RU"/>
        </a:p>
      </dgm:t>
    </dgm:pt>
    <dgm:pt modelId="{BB0942BA-02A0-48A6-AA2A-0A4C612539D2}">
      <dgm:prSet/>
      <dgm:spPr>
        <a:ln w="63500">
          <a:solidFill>
            <a:srgbClr val="757FDD"/>
          </a:solidFill>
        </a:ln>
      </dgm:spPr>
      <dgm:t>
        <a:bodyPr/>
        <a:lstStyle/>
        <a:p>
          <a:r>
            <a:rPr lang="ru-RU" dirty="0" smtClean="0">
              <a:solidFill>
                <a:sysClr val="windowText" lastClr="000000"/>
              </a:solidFill>
            </a:rPr>
            <a:t>Организовано  хранение </a:t>
          </a:r>
          <a:r>
            <a:rPr lang="ru-RU" dirty="0">
              <a:solidFill>
                <a:sysClr val="windowText" lastClr="000000"/>
              </a:solidFill>
            </a:rPr>
            <a:t>описей в электронном виде </a:t>
          </a:r>
          <a:r>
            <a:rPr lang="ru-RU" dirty="0" smtClean="0">
              <a:solidFill>
                <a:sysClr val="windowText" lastClr="000000"/>
              </a:solidFill>
            </a:rPr>
            <a:t>и ведение </a:t>
          </a:r>
          <a:r>
            <a:rPr lang="ru-RU" dirty="0">
              <a:solidFill>
                <a:sysClr val="windowText" lastClr="000000"/>
              </a:solidFill>
            </a:rPr>
            <a:t>электронной картотеки архивных дел получателей социальных </a:t>
          </a:r>
          <a:r>
            <a:rPr lang="ru-RU" dirty="0" smtClean="0">
              <a:solidFill>
                <a:sysClr val="windowText" lastClr="000000"/>
              </a:solidFill>
            </a:rPr>
            <a:t>услуг на рабочем месте специалиста кадров</a:t>
          </a:r>
          <a:endParaRPr lang="ru-RU" dirty="0">
            <a:solidFill>
              <a:sysClr val="windowText" lastClr="000000"/>
            </a:solidFill>
          </a:endParaRPr>
        </a:p>
      </dgm:t>
    </dgm:pt>
    <dgm:pt modelId="{D2F5EA7D-E9BD-4874-867C-38CD018E734C}" type="parTrans" cxnId="{17C03F44-D6E1-4AC6-AC77-19C03F917F01}">
      <dgm:prSet/>
      <dgm:spPr/>
      <dgm:t>
        <a:bodyPr/>
        <a:lstStyle/>
        <a:p>
          <a:endParaRPr lang="ru-RU"/>
        </a:p>
      </dgm:t>
    </dgm:pt>
    <dgm:pt modelId="{C92011CF-4916-450B-8F1C-904F9F51BC59}" type="sibTrans" cxnId="{17C03F44-D6E1-4AC6-AC77-19C03F917F01}">
      <dgm:prSet/>
      <dgm:spPr/>
      <dgm:t>
        <a:bodyPr/>
        <a:lstStyle/>
        <a:p>
          <a:endParaRPr lang="ru-RU"/>
        </a:p>
      </dgm:t>
    </dgm:pt>
    <dgm:pt modelId="{9C0B2E81-01E2-404C-9411-399BD23FA558}" type="pres">
      <dgm:prSet presAssocID="{7F9307B1-28DC-493C-B966-9F644E42761C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25F63A8-EC78-49E4-8256-D1B09F494A09}" type="pres">
      <dgm:prSet presAssocID="{7F9307B1-28DC-493C-B966-9F644E42761C}" presName="axisShape" presStyleLbl="bgShp" presStyleIdx="0" presStyleCnt="1" custScaleX="171158"/>
      <dgm:spPr/>
    </dgm:pt>
    <dgm:pt modelId="{1CA5D61C-B0E1-44D0-9803-DE400E7EE7D8}" type="pres">
      <dgm:prSet presAssocID="{7F9307B1-28DC-493C-B966-9F644E42761C}" presName="rect1" presStyleLbl="node1" presStyleIdx="0" presStyleCnt="4" custScaleX="188265" custLinFactX="59203" custLinFactNeighborX="100000" custLinFactNeighborY="262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B9EF3A5-F22F-4067-A18A-8BB94AB12F6F}" type="pres">
      <dgm:prSet presAssocID="{7F9307B1-28DC-493C-B966-9F644E42761C}" presName="rect2" presStyleLbl="node1" presStyleIdx="1" presStyleCnt="4" custScaleX="184488" custLinFactY="16901" custLinFactNeighborX="44549" custLinFactNeighborY="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CEF091F-E7DD-4E19-89BA-1118D4389994}" type="pres">
      <dgm:prSet presAssocID="{7F9307B1-28DC-493C-B966-9F644E42761C}" presName="rect3" presStyleLbl="node1" presStyleIdx="2" presStyleCnt="4" custScaleX="180799" custLinFactNeighborX="-38966" custLinFactNeighborY="-175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63EA83-3FF8-4B4C-BC2D-89B9885BFE1D}" type="pres">
      <dgm:prSet presAssocID="{7F9307B1-28DC-493C-B966-9F644E42761C}" presName="rect4" presStyleLbl="node1" presStyleIdx="3" presStyleCnt="4" custScaleX="180210" custLinFactX="-55860" custLinFactY="-15587" custLinFactNeighborX="-100000" custLinFactNeighborY="-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B13E8FB-553C-4D36-977C-E8B7C08D2180}" srcId="{7F9307B1-28DC-493C-B966-9F644E42761C}" destId="{6E92138E-D950-4BE1-B3D9-08181E82BC57}" srcOrd="7" destOrd="0" parTransId="{CBF585DC-EB24-4E76-83EC-8BDE817C9358}" sibTransId="{9521B4E6-FD91-4C84-9A5C-C1F1E52876E2}"/>
    <dgm:cxn modelId="{34B0E16E-2F02-46A3-B5AD-2D86832E80EE}" type="presOf" srcId="{F060A5E1-F357-4A17-826B-72D9914EA60D}" destId="{1CA5D61C-B0E1-44D0-9803-DE400E7EE7D8}" srcOrd="0" destOrd="0" presId="urn:microsoft.com/office/officeart/2005/8/layout/matrix2"/>
    <dgm:cxn modelId="{38B7C5C9-0AED-45B7-ACBE-A4942ECCEB60}" type="presOf" srcId="{656AC1B0-4EAA-4B36-B438-B91631799F97}" destId="{CCEF091F-E7DD-4E19-89BA-1118D4389994}" srcOrd="0" destOrd="0" presId="urn:microsoft.com/office/officeart/2005/8/layout/matrix2"/>
    <dgm:cxn modelId="{8821C7F9-8BB9-4086-983A-01AF6A84C749}" srcId="{7F9307B1-28DC-493C-B966-9F644E42761C}" destId="{D2B2EAED-8F7E-4AAA-A392-D99C22F477A0}" srcOrd="10" destOrd="0" parTransId="{37C76E2E-E637-4EF0-8D26-A0E49A3F5BC5}" sibTransId="{115B2DC4-0108-4C0D-BDEB-0AAA9636B9CB}"/>
    <dgm:cxn modelId="{FA6AA19C-12C5-4046-AFD4-29FF91103BC0}" type="presOf" srcId="{BB0942BA-02A0-48A6-AA2A-0A4C612539D2}" destId="{8B9EF3A5-F22F-4067-A18A-8BB94AB12F6F}" srcOrd="0" destOrd="0" presId="urn:microsoft.com/office/officeart/2005/8/layout/matrix2"/>
    <dgm:cxn modelId="{E30A8805-D282-4018-9D50-FA03FD89269A}" type="presOf" srcId="{BA8F114C-BF30-4F88-ACD4-595DEA6D3FA3}" destId="{DD63EA83-3FF8-4B4C-BC2D-89B9885BFE1D}" srcOrd="0" destOrd="0" presId="urn:microsoft.com/office/officeart/2005/8/layout/matrix2"/>
    <dgm:cxn modelId="{17C03F44-D6E1-4AC6-AC77-19C03F917F01}" srcId="{7F9307B1-28DC-493C-B966-9F644E42761C}" destId="{BB0942BA-02A0-48A6-AA2A-0A4C612539D2}" srcOrd="1" destOrd="0" parTransId="{D2F5EA7D-E9BD-4874-867C-38CD018E734C}" sibTransId="{C92011CF-4916-450B-8F1C-904F9F51BC59}"/>
    <dgm:cxn modelId="{B6394E85-013D-423A-BE8B-D66B6B94BC01}" srcId="{7F9307B1-28DC-493C-B966-9F644E42761C}" destId="{F4E1FF6F-652D-4670-91D0-908DA1565C19}" srcOrd="11" destOrd="0" parTransId="{7C2175E5-5DBD-48C4-AD62-821ACB8F7DE0}" sibTransId="{83B1B293-CAD5-48F9-9D62-ADDEA1A31A69}"/>
    <dgm:cxn modelId="{4F448F4B-77BE-4AB7-B452-8917A0EFF07E}" srcId="{7F9307B1-28DC-493C-B966-9F644E42761C}" destId="{2D139D47-1495-4D26-B38A-41DF1BEA6674}" srcOrd="8" destOrd="0" parTransId="{26CCAD53-6717-4A8A-8273-BB68EE0E95C4}" sibTransId="{53873DDE-B97E-4512-A905-F0E2651E6750}"/>
    <dgm:cxn modelId="{966499A0-3127-43D7-B5B1-884EC3903641}" srcId="{7F9307B1-28DC-493C-B966-9F644E42761C}" destId="{656AC1B0-4EAA-4B36-B438-B91631799F97}" srcOrd="2" destOrd="0" parTransId="{CA182468-95FA-40C4-B3D9-A0899177F918}" sibTransId="{019C3297-13E2-4470-AF29-B687320E2AB6}"/>
    <dgm:cxn modelId="{5E464BF4-222F-471F-9E75-7B450BEF7BB8}" srcId="{7F9307B1-28DC-493C-B966-9F644E42761C}" destId="{F949C102-6855-4166-80B3-94C4A7191882}" srcOrd="6" destOrd="0" parTransId="{E121F839-4D55-434C-BAA0-2AFBDB813FA7}" sibTransId="{D23C6E89-BC94-4B36-89B1-33A4C85BFB16}"/>
    <dgm:cxn modelId="{395FE7B4-FAC0-43C7-8757-CBB7C69121DC}" type="presOf" srcId="{7F9307B1-28DC-493C-B966-9F644E42761C}" destId="{9C0B2E81-01E2-404C-9411-399BD23FA558}" srcOrd="0" destOrd="0" presId="urn:microsoft.com/office/officeart/2005/8/layout/matrix2"/>
    <dgm:cxn modelId="{FD858F6E-10BE-4517-857F-08B2171F5B5B}" srcId="{7F9307B1-28DC-493C-B966-9F644E42761C}" destId="{260821D5-A9EB-4E42-B302-AD2644C488F7}" srcOrd="5" destOrd="0" parTransId="{2A789DC4-897D-4760-B999-4E85B64782F2}" sibTransId="{1B69004F-B180-4BA6-AE78-45DED8D9402B}"/>
    <dgm:cxn modelId="{1A20EF5A-32C2-4ADC-B442-79C3E108D3C1}" srcId="{7F9307B1-28DC-493C-B966-9F644E42761C}" destId="{0A542414-12EE-484A-B633-236773591313}" srcOrd="4" destOrd="0" parTransId="{9280F68A-B96A-4CFA-AEF8-A304B958BA55}" sibTransId="{D6C30742-59C8-462E-B886-B688EAEFD90C}"/>
    <dgm:cxn modelId="{C29682B6-6ADD-4F42-87DF-62692B8BBD53}" srcId="{7F9307B1-28DC-493C-B966-9F644E42761C}" destId="{BA8F114C-BF30-4F88-ACD4-595DEA6D3FA3}" srcOrd="3" destOrd="0" parTransId="{5E9F6370-CC83-4167-9694-BA47654E9665}" sibTransId="{88F3596C-8631-4AC1-A5F8-9D56BEAAC37B}"/>
    <dgm:cxn modelId="{2BD75DA1-807A-43E6-BFAE-9B52105AE57F}" srcId="{7F9307B1-28DC-493C-B966-9F644E42761C}" destId="{5FEECA45-E0D5-48B0-B7F2-EABDBB28B9D7}" srcOrd="9" destOrd="0" parTransId="{9ECE45B5-DCC3-424D-9BD8-4055BA0F71D8}" sibTransId="{F049656F-0E5E-4C51-82E1-F73E85715260}"/>
    <dgm:cxn modelId="{E2FA84E9-92C0-460D-9DD8-1F9015917CF9}" srcId="{7F9307B1-28DC-493C-B966-9F644E42761C}" destId="{F060A5E1-F357-4A17-826B-72D9914EA60D}" srcOrd="0" destOrd="0" parTransId="{594BE21F-9605-4A52-A598-B9AA959B9EB8}" sibTransId="{9B9496CE-6790-44F6-B4D5-9EFA68168B4E}"/>
    <dgm:cxn modelId="{562FA262-A27E-47BA-900C-BD689ED0F73A}" type="presParOf" srcId="{9C0B2E81-01E2-404C-9411-399BD23FA558}" destId="{925F63A8-EC78-49E4-8256-D1B09F494A09}" srcOrd="0" destOrd="0" presId="urn:microsoft.com/office/officeart/2005/8/layout/matrix2"/>
    <dgm:cxn modelId="{F2274593-1A79-46C4-90E2-04012D02DB39}" type="presParOf" srcId="{9C0B2E81-01E2-404C-9411-399BD23FA558}" destId="{1CA5D61C-B0E1-44D0-9803-DE400E7EE7D8}" srcOrd="1" destOrd="0" presId="urn:microsoft.com/office/officeart/2005/8/layout/matrix2"/>
    <dgm:cxn modelId="{D1C6B52F-8D35-44F6-A256-E248D60E3E30}" type="presParOf" srcId="{9C0B2E81-01E2-404C-9411-399BD23FA558}" destId="{8B9EF3A5-F22F-4067-A18A-8BB94AB12F6F}" srcOrd="2" destOrd="0" presId="urn:microsoft.com/office/officeart/2005/8/layout/matrix2"/>
    <dgm:cxn modelId="{087CCAAB-D19C-4BBD-9C22-DBAC6ABBC725}" type="presParOf" srcId="{9C0B2E81-01E2-404C-9411-399BD23FA558}" destId="{CCEF091F-E7DD-4E19-89BA-1118D4389994}" srcOrd="3" destOrd="0" presId="urn:microsoft.com/office/officeart/2005/8/layout/matrix2"/>
    <dgm:cxn modelId="{42ACF764-EE3E-4E3A-8873-F275380A0F2C}" type="presParOf" srcId="{9C0B2E81-01E2-404C-9411-399BD23FA558}" destId="{DD63EA83-3FF8-4B4C-BC2D-89B9885BFE1D}" srcOrd="4" destOrd="0" presId="urn:microsoft.com/office/officeart/2005/8/layout/matrix2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25F63A8-EC78-49E4-8256-D1B09F494A09}">
      <dsp:nvSpPr>
        <dsp:cNvPr id="0" name=""/>
        <dsp:cNvSpPr/>
      </dsp:nvSpPr>
      <dsp:spPr>
        <a:xfrm>
          <a:off x="169963" y="0"/>
          <a:ext cx="9308898" cy="5438774"/>
        </a:xfrm>
        <a:prstGeom prst="quadArrow">
          <a:avLst>
            <a:gd name="adj1" fmla="val 2000"/>
            <a:gd name="adj2" fmla="val 4000"/>
            <a:gd name="adj3" fmla="val 500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CA5D61C-B0E1-44D0-9803-DE400E7EE7D8}">
      <dsp:nvSpPr>
        <dsp:cNvPr id="0" name=""/>
        <dsp:cNvSpPr/>
      </dsp:nvSpPr>
      <dsp:spPr>
        <a:xfrm>
          <a:off x="4961915" y="410671"/>
          <a:ext cx="4095723" cy="2175509"/>
        </a:xfrm>
        <a:prstGeom prst="roundRect">
          <a:avLst/>
        </a:prstGeom>
        <a:solidFill>
          <a:srgbClr val="8BF5D2">
            <a:alpha val="90000"/>
          </a:srgbClr>
        </a:solidFill>
        <a:ln w="66675" cap="flat" cmpd="sng" algn="ctr">
          <a:solidFill>
            <a:srgbClr val="25A2F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>
              <a:solidFill>
                <a:sysClr val="windowText" lastClr="000000"/>
              </a:solidFill>
            </a:rPr>
            <a:t>Разработаны рекомендации для заведующих отделениями социального обслуживания по порядку формирования архивных описей и систематизации дел для сдачи в архив</a:t>
          </a:r>
        </a:p>
      </dsp:txBody>
      <dsp:txXfrm>
        <a:off x="4961915" y="410671"/>
        <a:ext cx="4095723" cy="2175509"/>
      </dsp:txXfrm>
    </dsp:sp>
    <dsp:sp modelId="{8B9EF3A5-F22F-4067-A18A-8BB94AB12F6F}">
      <dsp:nvSpPr>
        <dsp:cNvPr id="0" name=""/>
        <dsp:cNvSpPr/>
      </dsp:nvSpPr>
      <dsp:spPr>
        <a:xfrm>
          <a:off x="5064915" y="2896713"/>
          <a:ext cx="4013554" cy="2175509"/>
        </a:xfrm>
        <a:prstGeom prst="roundRect">
          <a:avLst/>
        </a:prstGeom>
        <a:solidFill>
          <a:schemeClr val="accent5">
            <a:alpha val="90000"/>
            <a:hueOff val="0"/>
            <a:satOff val="0"/>
            <a:lumOff val="0"/>
            <a:alphaOff val="-13333"/>
          </a:schemeClr>
        </a:solidFill>
        <a:ln w="63500" cap="flat" cmpd="sng" algn="ctr">
          <a:solidFill>
            <a:srgbClr val="757FDD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solidFill>
                <a:sysClr val="windowText" lastClr="000000"/>
              </a:solidFill>
            </a:rPr>
            <a:t>Организовано  хранение </a:t>
          </a:r>
          <a:r>
            <a:rPr lang="ru-RU" sz="1500" kern="1200" dirty="0">
              <a:solidFill>
                <a:sysClr val="windowText" lastClr="000000"/>
              </a:solidFill>
            </a:rPr>
            <a:t>описей в электронном виде </a:t>
          </a:r>
          <a:r>
            <a:rPr lang="ru-RU" sz="1500" kern="1200" dirty="0" smtClean="0">
              <a:solidFill>
                <a:sysClr val="windowText" lastClr="000000"/>
              </a:solidFill>
            </a:rPr>
            <a:t>и ведение </a:t>
          </a:r>
          <a:r>
            <a:rPr lang="ru-RU" sz="1500" kern="1200" dirty="0">
              <a:solidFill>
                <a:sysClr val="windowText" lastClr="000000"/>
              </a:solidFill>
            </a:rPr>
            <a:t>электронной картотеки архивных дел получателей социальных </a:t>
          </a:r>
          <a:r>
            <a:rPr lang="ru-RU" sz="1500" kern="1200" dirty="0" smtClean="0">
              <a:solidFill>
                <a:sysClr val="windowText" lastClr="000000"/>
              </a:solidFill>
            </a:rPr>
            <a:t>услуг на рабочем месте специалиста кадров</a:t>
          </a:r>
          <a:endParaRPr lang="ru-RU" sz="1500" kern="1200" dirty="0">
            <a:solidFill>
              <a:sysClr val="windowText" lastClr="000000"/>
            </a:solidFill>
          </a:endParaRPr>
        </a:p>
      </dsp:txBody>
      <dsp:txXfrm>
        <a:off x="5064915" y="2896713"/>
        <a:ext cx="4013554" cy="2175509"/>
      </dsp:txXfrm>
    </dsp:sp>
    <dsp:sp modelId="{CCEF091F-E7DD-4E19-89BA-1118D4389994}">
      <dsp:nvSpPr>
        <dsp:cNvPr id="0" name=""/>
        <dsp:cNvSpPr/>
      </dsp:nvSpPr>
      <dsp:spPr>
        <a:xfrm>
          <a:off x="731940" y="2871651"/>
          <a:ext cx="3933300" cy="2175509"/>
        </a:xfrm>
        <a:prstGeom prst="roundRect">
          <a:avLst/>
        </a:prstGeom>
        <a:solidFill>
          <a:srgbClr val="8BF5D2">
            <a:alpha val="63000"/>
          </a:srgbClr>
        </a:solidFill>
        <a:ln w="73025" cap="flat" cmpd="sng" algn="ctr">
          <a:solidFill>
            <a:schemeClr val="accent5">
              <a:lumMod val="60000"/>
              <a:lumOff val="4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>
              <a:solidFill>
                <a:sysClr val="windowText" lastClr="000000"/>
              </a:solidFill>
            </a:rPr>
            <a:t>Оптимизирована система хранения архивных дел (личные дела размещены в специализированных архивных коробах, систематизированы места их хранения)</a:t>
          </a:r>
        </a:p>
      </dsp:txBody>
      <dsp:txXfrm>
        <a:off x="731940" y="2871651"/>
        <a:ext cx="3933300" cy="2175509"/>
      </dsp:txXfrm>
    </dsp:sp>
    <dsp:sp modelId="{DD63EA83-3FF8-4B4C-BC2D-89B9885BFE1D}">
      <dsp:nvSpPr>
        <dsp:cNvPr id="0" name=""/>
        <dsp:cNvSpPr/>
      </dsp:nvSpPr>
      <dsp:spPr>
        <a:xfrm>
          <a:off x="751531" y="395137"/>
          <a:ext cx="3920486" cy="2175509"/>
        </a:xfrm>
        <a:prstGeom prst="roundRect">
          <a:avLst/>
        </a:prstGeom>
        <a:solidFill>
          <a:schemeClr val="accent5">
            <a:alpha val="90000"/>
            <a:hueOff val="0"/>
            <a:satOff val="0"/>
            <a:lumOff val="0"/>
            <a:alphaOff val="-40000"/>
          </a:schemeClr>
        </a:solidFill>
        <a:ln w="79375" cap="flat" cmpd="sng" algn="ctr">
          <a:solidFill>
            <a:srgbClr val="0070C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>
              <a:solidFill>
                <a:sysClr val="windowText" lastClr="000000"/>
              </a:solidFill>
            </a:rPr>
            <a:t>Создана  электронная </a:t>
          </a:r>
          <a:r>
            <a:rPr lang="ru-RU" sz="1600" kern="1200" dirty="0" smtClean="0">
              <a:solidFill>
                <a:sysClr val="windowText" lastClr="000000"/>
              </a:solidFill>
            </a:rPr>
            <a:t>база </a:t>
          </a:r>
          <a:r>
            <a:rPr lang="ru-RU" sz="1600" kern="1200" dirty="0">
              <a:solidFill>
                <a:sysClr val="windowText" lastClr="000000"/>
              </a:solidFill>
            </a:rPr>
            <a:t>данных, единая для заведующих отделениями социального обслуживания и специалистов отдела кадров, содержащая сведения о получателях социальных услуг, дату снятия с обслуживания получателя услуг и дату сдачи дела в архив.</a:t>
          </a:r>
        </a:p>
      </dsp:txBody>
      <dsp:txXfrm>
        <a:off x="751531" y="395137"/>
        <a:ext cx="3920486" cy="217550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2">
  <dgm:title val=""/>
  <dgm:desc val=""/>
  <dgm:catLst>
    <dgm:cat type="matrix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l" for="ch" forName="rect1" refType="w" fact="0.065"/>
          <dgm:constr type="t" for="ch" forName="rect1" refType="h" fact="0.065"/>
          <dgm:constr type="w" for="ch" forName="rect2" refType="w" fact="0.4"/>
          <dgm:constr type="h" for="ch" forName="rect2" refType="h" fact="0.4"/>
          <dgm:constr type="r" for="ch" forName="rect2" refType="w" fact="0.935"/>
          <dgm:constr type="t" for="ch" forName="rect2" refType="h" fact="0.065"/>
          <dgm:constr type="w" for="ch" forName="rect3" refType="w" fact="0.4"/>
          <dgm:constr type="h" for="ch" forName="rect3" refType="w" fact="0.4"/>
          <dgm:constr type="l" for="ch" forName="rect3" refType="w" fact="0.065"/>
          <dgm:constr type="b" for="ch" forName="rect3" refType="h" fact="0.935"/>
          <dgm:constr type="w" for="ch" forName="rect4" refType="w" fact="0.4"/>
          <dgm:constr type="h" for="ch" forName="rect4" refType="h" fact="0.4"/>
          <dgm:constr type="r" for="ch" forName="rect4" refType="w" fact="0.935"/>
          <dgm:constr type="b" for="ch" forName="rect4" refType="h" fact="0.935"/>
        </dgm:constrLst>
      </dgm:if>
      <dgm:else name="Name2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r" for="ch" forName="rect1" refType="w" fact="0.935"/>
          <dgm:constr type="t" for="ch" forName="rect1" refType="h" fact="0.065"/>
          <dgm:constr type="w" for="ch" forName="rect2" refType="w" fact="0.4"/>
          <dgm:constr type="h" for="ch" forName="rect2" refType="h" fact="0.4"/>
          <dgm:constr type="l" for="ch" forName="rect2" refType="w" fact="0.065"/>
          <dgm:constr type="t" for="ch" forName="rect2" refType="h" fact="0.065"/>
          <dgm:constr type="w" for="ch" forName="rect3" refType="w" fact="0.4"/>
          <dgm:constr type="h" for="ch" forName="rect3" refType="w" fact="0.4"/>
          <dgm:constr type="r" for="ch" forName="rect3" refType="w" fact="0.935"/>
          <dgm:constr type="b" for="ch" forName="rect3" refType="h" fact="0.935"/>
          <dgm:constr type="w" for="ch" forName="rect4" refType="w" fact="0.4"/>
          <dgm:constr type="h" for="ch" forName="rect4" refType="h" fact="0.4"/>
          <dgm:constr type="l" for="ch" forName="rect4" refType="w" fact="0.065"/>
          <dgm:constr type="b" for="ch" forName="rect4" refType="h" fact="0.935"/>
        </dgm:constrLst>
      </dgm:else>
    </dgm:choose>
    <dgm:ruleLst/>
    <dgm:choose name="Name3">
      <dgm:if name="Name4" axis="ch" ptType="node" func="cnt" op="gte" val="1">
        <dgm:layoutNode name="axisShape" styleLbl="bgShp">
          <dgm:alg type="sp"/>
          <dgm:shape xmlns:r="http://schemas.openxmlformats.org/officeDocument/2006/relationships" type="quadArrow" r:blip="">
            <dgm:adjLst>
              <dgm:adj idx="1" val="0.02"/>
              <dgm:adj idx="2" val="0.04"/>
              <dgm:adj idx="3" val="0.05"/>
            </dgm:adjLst>
          </dgm:shape>
          <dgm:presOf/>
          <dgm:constrLst/>
          <dgm:ruleLst/>
        </dgm:layoutNode>
        <dgm:layoutNode name="rect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8C02FE-9A39-49A5-8FDE-E8E151F32D25}" type="datetimeFigureOut">
              <a:rPr lang="ru-RU" smtClean="0"/>
              <a:t>02.12.2022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92511F-EEF3-4ED7-AFD7-E79B985E0831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2511F-EEF3-4ED7-AFD7-E79B985E0831}" type="slidenum">
              <a:rPr lang="ru-RU" smtClean="0"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DE0A38C-D82C-3643-AE1D-5708769B1E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00C9EA5E-CAB8-5E4E-94F6-DB476A1EC3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BCB6FC98-ED6B-6A41-8629-0CB1D7BDDC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F49C6-7B89-234F-8A53-0F8925D6B1DD}" type="datetimeFigureOut">
              <a:rPr lang="ru-RU" smtClean="0"/>
              <a:pPr/>
              <a:t>02.12.2022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C7B226DD-5D97-794E-8E4B-4DB5BC33E6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E541231-20C1-6C4D-BFE9-FFC3D735CB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813D2-8A68-DC49-AD38-D58CE1F92E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369164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112175F-731D-354E-8AE0-FBB52116C3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EC2AC4FE-C683-BD4E-9A5D-2E9F494BF5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0758FE50-5A40-634B-9334-D5B92869E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F49C6-7B89-234F-8A53-0F8925D6B1DD}" type="datetimeFigureOut">
              <a:rPr lang="ru-RU" smtClean="0"/>
              <a:pPr/>
              <a:t>02.12.2022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CEDD0539-736E-0643-9FB4-9E641DEF1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DFF6E402-375B-1447-8342-3E0FA377F5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813D2-8A68-DC49-AD38-D58CE1F92E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138385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6B22AFE0-EB3C-6246-8FF6-33988B19E7E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317BFB4D-71A7-3D45-B9AC-3118DF5AF4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E52DE0C9-D22C-AE45-95A3-E3A66089F8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F49C6-7B89-234F-8A53-0F8925D6B1DD}" type="datetimeFigureOut">
              <a:rPr lang="ru-RU" smtClean="0"/>
              <a:pPr/>
              <a:t>02.12.2022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319C5573-82C4-1E43-BAD5-19C39914B7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AE3C4444-37AB-7B42-83EB-A805539176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813D2-8A68-DC49-AD38-D58CE1F92E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41670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19CDBCC-0DA3-C44D-9508-F616E89476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8CF068F3-AF5A-134D-B058-40378CDF39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B5933EC0-23C7-EF4F-944F-AC032DA4E9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F49C6-7B89-234F-8A53-0F8925D6B1DD}" type="datetimeFigureOut">
              <a:rPr lang="ru-RU" smtClean="0"/>
              <a:pPr/>
              <a:t>02.12.2022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3FCE6801-B442-534E-BBAD-D2CBCAB330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A63E4B9F-B94A-6248-8B68-C5F2D37D42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813D2-8A68-DC49-AD38-D58CE1F92E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783170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FEB9264-532A-AD40-B97E-140082680B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A2403E91-000C-D94A-9B93-0A2DB624F1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3CCD51D9-F17A-8C4A-8630-0C22DA4AE5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F49C6-7B89-234F-8A53-0F8925D6B1DD}" type="datetimeFigureOut">
              <a:rPr lang="ru-RU" smtClean="0"/>
              <a:pPr/>
              <a:t>02.12.2022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5E0F3EE6-B777-1745-A8B6-17F4291978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A03825C8-FC9A-0B4B-84AD-138E0D8DB6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813D2-8A68-DC49-AD38-D58CE1F92E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74857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9DD59E1-7670-8542-8CFE-46842BF553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79A5DB63-04AA-3D47-8216-FB1BEE2B93F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B0AFDD5C-76B0-964F-AB5E-9DFC15A150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9B86AA90-AA98-CB48-B2AE-6E7070E5B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F49C6-7B89-234F-8A53-0F8925D6B1DD}" type="datetimeFigureOut">
              <a:rPr lang="ru-RU" smtClean="0"/>
              <a:pPr/>
              <a:t>02.12.2022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751AF312-494C-1C4C-9090-DB6E16CF04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C2C98F69-2205-0949-86F7-397B50A6E9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813D2-8A68-DC49-AD38-D58CE1F92E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565047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5E8289C-D1A5-0143-8586-B165BD3E07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481C3612-6539-8344-9941-49ED82E724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89F2FF5B-8854-7F48-8671-0D744EB2B8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21A552DC-2A3C-7D42-825D-3064509B220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8F9F09A6-93A2-4E46-AD73-11FA991EF64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F1D2A53A-2B5F-424A-B07E-ADE5CB367B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F49C6-7B89-234F-8A53-0F8925D6B1DD}" type="datetimeFigureOut">
              <a:rPr lang="ru-RU" smtClean="0"/>
              <a:pPr/>
              <a:t>02.12.2022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70834DB9-EC37-884E-B3B1-3142D133DA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3EAD7436-358C-C645-BFB1-70475A9EF9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813D2-8A68-DC49-AD38-D58CE1F92E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915505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D1E2BE0-89C8-164B-A30D-E75C9F7E41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F0E6E7E5-4CEE-B84E-9516-D36EEDE128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F49C6-7B89-234F-8A53-0F8925D6B1DD}" type="datetimeFigureOut">
              <a:rPr lang="ru-RU" smtClean="0"/>
              <a:pPr/>
              <a:t>02.12.2022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D6EAFA2D-E476-9244-AFBF-5F97B34FB5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4018FE48-F727-7745-B7CF-08B3F9F709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813D2-8A68-DC49-AD38-D58CE1F92E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811532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5FCB4E26-8768-0340-B456-11D7D85395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F49C6-7B89-234F-8A53-0F8925D6B1DD}" type="datetimeFigureOut">
              <a:rPr lang="ru-RU" smtClean="0"/>
              <a:pPr/>
              <a:t>02.12.2022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7BDC5B98-E694-E44C-A579-6149E163AD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0D860643-982F-6442-996A-B9089E3BCD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813D2-8A68-DC49-AD38-D58CE1F92E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784065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BEDCCEC-14B4-6F47-A7A5-CB0047C7E2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C0FAFAE1-B1E8-4E49-811A-DE26E21A90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80DD5F40-9291-7646-B6AC-475133637A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7531F5E8-7700-994A-B4F7-7EDE729D47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F49C6-7B89-234F-8A53-0F8925D6B1DD}" type="datetimeFigureOut">
              <a:rPr lang="ru-RU" smtClean="0"/>
              <a:pPr/>
              <a:t>02.12.2022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358D354C-A924-BF43-AD1B-3B768F8DFF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65D836FA-BC64-1342-BA42-A6E579A10B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813D2-8A68-DC49-AD38-D58CE1F92E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652814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6EFA7B7-4D79-0642-8A33-45BCA1F2DD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DEF2026C-0572-854F-8169-4B3CA7C6F6A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1F580F4D-D091-034B-8338-E4AE0149A0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1439D5E3-E6F4-F541-9D74-15EBB6F673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F49C6-7B89-234F-8A53-0F8925D6B1DD}" type="datetimeFigureOut">
              <a:rPr lang="ru-RU" smtClean="0"/>
              <a:pPr/>
              <a:t>02.12.2022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FE6891F5-A11C-234E-85F7-D52B3C2A6A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F4A3BC86-585E-8E45-B03C-E187155D4C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813D2-8A68-DC49-AD38-D58CE1F92E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984333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C094F21-32B5-4247-883F-C8D66E7D9E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C9845E64-CA5A-F145-90B1-9D539D041F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A38D9B7F-1B34-5E41-9AC7-5B8DA2792B3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2F49C6-7B89-234F-8A53-0F8925D6B1DD}" type="datetimeFigureOut">
              <a:rPr lang="ru-RU" smtClean="0"/>
              <a:pPr/>
              <a:t>02.12.2022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875E17BB-70DD-1B4E-B2B2-D7861223E8F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673B616E-181F-4B41-A5A6-A866A94933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C813D2-8A68-DC49-AD38-D58CE1F92E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001671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96959" y="5108"/>
            <a:ext cx="10216055" cy="688949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11867" y="1978262"/>
            <a:ext cx="8595195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3B4555"/>
                </a:solidFill>
                <a:latin typeface="Futura PT" charset="0"/>
                <a:ea typeface="Futura PT" charset="0"/>
                <a:cs typeface="Futura PT" charset="0"/>
              </a:rPr>
              <a:t>«Оптимизация процесса поиска архивной документации»</a:t>
            </a:r>
            <a:endParaRPr lang="ru-RU" sz="4000" b="1" dirty="0">
              <a:solidFill>
                <a:srgbClr val="3B4555"/>
              </a:solidFill>
              <a:latin typeface="Futura PT" charset="0"/>
              <a:ea typeface="Futura PT" charset="0"/>
              <a:cs typeface="Futura PT" charset="0"/>
            </a:endParaRPr>
          </a:p>
          <a:p>
            <a:endParaRPr lang="ru-RU" sz="4000" b="1" dirty="0">
              <a:solidFill>
                <a:srgbClr val="3B4555"/>
              </a:solidFill>
              <a:latin typeface="Futura PT" charset="0"/>
              <a:ea typeface="Futura PT" charset="0"/>
              <a:cs typeface="Futura PT" charset="0"/>
            </a:endParaRPr>
          </a:p>
          <a:p>
            <a:r>
              <a:rPr lang="ru-RU" b="1" dirty="0" smtClean="0">
                <a:solidFill>
                  <a:srgbClr val="3B4555"/>
                </a:solidFill>
                <a:latin typeface="Futura PT" charset="0"/>
                <a:ea typeface="Futura PT" charset="0"/>
                <a:cs typeface="Futura PT" charset="0"/>
              </a:rPr>
              <a:t>Автор:</a:t>
            </a:r>
          </a:p>
          <a:p>
            <a:r>
              <a:rPr lang="ru-RU" b="1" dirty="0" err="1" smtClean="0">
                <a:solidFill>
                  <a:srgbClr val="3B4555"/>
                </a:solidFill>
                <a:latin typeface="Futura PT" charset="0"/>
                <a:ea typeface="Futura PT" charset="0"/>
                <a:cs typeface="Futura PT" charset="0"/>
              </a:rPr>
              <a:t>Опенкина</a:t>
            </a:r>
            <a:r>
              <a:rPr lang="ru-RU" b="1" dirty="0" smtClean="0">
                <a:solidFill>
                  <a:srgbClr val="3B4555"/>
                </a:solidFill>
                <a:latin typeface="Futura PT" charset="0"/>
                <a:ea typeface="Futura PT" charset="0"/>
                <a:cs typeface="Futura PT" charset="0"/>
              </a:rPr>
              <a:t> Ирина Валериевна,  </a:t>
            </a:r>
          </a:p>
          <a:p>
            <a:r>
              <a:rPr lang="ru-RU" b="1" dirty="0" smtClean="0">
                <a:solidFill>
                  <a:srgbClr val="3B4555"/>
                </a:solidFill>
                <a:latin typeface="Futura PT" charset="0"/>
                <a:ea typeface="Futura PT" charset="0"/>
                <a:cs typeface="Futura PT" charset="0"/>
              </a:rPr>
              <a:t>директор МБУ «Центр социального обслуживания </a:t>
            </a:r>
          </a:p>
          <a:p>
            <a:r>
              <a:rPr lang="ru-RU" b="1" dirty="0" smtClean="0">
                <a:solidFill>
                  <a:srgbClr val="3B4555"/>
                </a:solidFill>
                <a:latin typeface="Futura PT" charset="0"/>
                <a:ea typeface="Futura PT" charset="0"/>
                <a:cs typeface="Futura PT" charset="0"/>
              </a:rPr>
              <a:t>населения» (</a:t>
            </a:r>
            <a:r>
              <a:rPr lang="ru-RU" b="1" dirty="0" err="1" smtClean="0">
                <a:solidFill>
                  <a:srgbClr val="3B4555"/>
                </a:solidFill>
                <a:latin typeface="Futura PT" charset="0"/>
                <a:ea typeface="Futura PT" charset="0"/>
                <a:cs typeface="Futura PT" charset="0"/>
              </a:rPr>
              <a:t>Ленинск-Кузнецкий</a:t>
            </a:r>
            <a:r>
              <a:rPr lang="ru-RU" b="1" dirty="0" smtClean="0">
                <a:solidFill>
                  <a:srgbClr val="3B4555"/>
                </a:solidFill>
                <a:latin typeface="Futura PT" charset="0"/>
                <a:ea typeface="Futura PT" charset="0"/>
                <a:cs typeface="Futura PT" charset="0"/>
              </a:rPr>
              <a:t> городской округ)</a:t>
            </a:r>
            <a:endParaRPr lang="ru-RU" sz="4000" b="1" dirty="0" smtClean="0">
              <a:solidFill>
                <a:srgbClr val="3B4555"/>
              </a:solidFill>
              <a:latin typeface="Futura PT" charset="0"/>
              <a:ea typeface="Futura PT" charset="0"/>
              <a:cs typeface="Futura PT" charset="0"/>
            </a:endParaRPr>
          </a:p>
          <a:p>
            <a:endParaRPr lang="ru-RU" sz="4000" b="1" dirty="0">
              <a:solidFill>
                <a:srgbClr val="3B4555"/>
              </a:solidFill>
              <a:latin typeface="Futura PT" charset="0"/>
              <a:ea typeface="Futura PT" charset="0"/>
              <a:cs typeface="Futura PT" charset="0"/>
            </a:endParaRPr>
          </a:p>
          <a:p>
            <a:endParaRPr lang="ru-RU" sz="4000" b="1" dirty="0">
              <a:solidFill>
                <a:srgbClr val="3B4555"/>
              </a:solidFill>
              <a:latin typeface="Futura PT" charset="0"/>
              <a:ea typeface="Futura PT" charset="0"/>
              <a:cs typeface="Futura PT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BF28FD0A-0A79-BC48-8F5A-4C66836EBCD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2835"/>
          <a:stretch/>
        </p:blipFill>
        <p:spPr>
          <a:xfrm>
            <a:off x="593348" y="260145"/>
            <a:ext cx="1141906" cy="1484933"/>
          </a:xfrm>
          <a:prstGeom prst="rect">
            <a:avLst/>
          </a:prstGeom>
        </p:spPr>
      </p:pic>
      <p:pic>
        <p:nvPicPr>
          <p:cNvPr id="7" name="Picture 2" descr="D:\Эмблема\Эмблема нов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996959" y="411748"/>
            <a:ext cx="1111635" cy="133333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782473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1265" y="-42530"/>
            <a:ext cx="617709" cy="1201535"/>
          </a:xfrm>
          <a:prstGeom prst="rect">
            <a:avLst/>
          </a:prstGeom>
        </p:spPr>
      </p:pic>
      <p:pic>
        <p:nvPicPr>
          <p:cNvPr id="13" name="Picture 2" descr="D:\Эмблема\Эмблема нов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1677" y="170329"/>
            <a:ext cx="418552" cy="502024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2241176" y="170329"/>
            <a:ext cx="881230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u="sng" dirty="0">
                <a:solidFill>
                  <a:srgbClr val="0808BE"/>
                </a:solidFill>
                <a:latin typeface="Futura PT Bold" panose="020B0902020204020203" pitchFamily="34" charset="-52"/>
              </a:rPr>
              <a:t>Визуализация</a:t>
            </a:r>
            <a:r>
              <a:rPr lang="ru-RU" sz="2800" b="1" u="sng" dirty="0">
                <a:solidFill>
                  <a:srgbClr val="0808BE"/>
                </a:solidFill>
                <a:latin typeface="Futura PT Bold" panose="020B0902020204020203" pitchFamily="34" charset="-52"/>
              </a:rPr>
              <a:t> (фотографии «Было» – «Стало»)</a:t>
            </a:r>
          </a:p>
          <a:p>
            <a:pPr algn="ctr"/>
            <a:endParaRPr lang="ru-RU" sz="2800" b="1" u="sng" dirty="0">
              <a:solidFill>
                <a:srgbClr val="0808BE"/>
              </a:solidFill>
              <a:latin typeface="Futura PT Bold" panose="020B0902020204020203" pitchFamily="34" charset="-52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71570" y="672353"/>
            <a:ext cx="9481912" cy="599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42475127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1265" y="-42530"/>
            <a:ext cx="617709" cy="120153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31575" y="297880"/>
            <a:ext cx="88840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u="sng" dirty="0" smtClean="0">
                <a:solidFill>
                  <a:srgbClr val="0808BE"/>
                </a:solidFill>
                <a:latin typeface="Futura PT Bold" panose="020B0902020204020203" pitchFamily="34" charset="-52"/>
              </a:rPr>
              <a:t>Достигнутые результаты оптимизации процесса </a:t>
            </a:r>
            <a:endParaRPr lang="ru-RU" sz="2400" b="1" u="sng" dirty="0">
              <a:solidFill>
                <a:srgbClr val="0808BE"/>
              </a:solidFill>
              <a:latin typeface="Futura PT Bold" panose="020B0902020204020203" pitchFamily="34" charset="-52"/>
            </a:endParaRPr>
          </a:p>
          <a:p>
            <a:pPr algn="ctr"/>
            <a:endParaRPr lang="ru-RU" sz="2400" dirty="0">
              <a:solidFill>
                <a:srgbClr val="3B4555"/>
              </a:solidFill>
              <a:latin typeface="Futura PT Bold" panose="020B0902020204020203" pitchFamily="34" charset="-52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CC068FB5-1562-D343-BD66-7D6E84E547FC}"/>
              </a:ext>
            </a:extLst>
          </p:cNvPr>
          <p:cNvSpPr/>
          <p:nvPr/>
        </p:nvSpPr>
        <p:spPr>
          <a:xfrm>
            <a:off x="940953" y="2187140"/>
            <a:ext cx="1031009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600" dirty="0">
              <a:solidFill>
                <a:srgbClr val="3B4555"/>
              </a:solidFill>
              <a:latin typeface="Futura PT Light" panose="020B0402020204020303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ru-RU" sz="3600" dirty="0">
              <a:solidFill>
                <a:srgbClr val="3B4555"/>
              </a:solidFill>
              <a:latin typeface="Futura PT Light" panose="020B0402020204020303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ru-RU" sz="3600" dirty="0">
              <a:solidFill>
                <a:srgbClr val="3B4555"/>
              </a:solidFill>
              <a:latin typeface="Futura PT Light" panose="020B0402020204020303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ru-RU" sz="3600" dirty="0">
              <a:solidFill>
                <a:srgbClr val="3B4555"/>
              </a:solidFill>
              <a:latin typeface="Futura PT Light" panose="020B0402020204020303" pitchFamily="34" charset="0"/>
            </a:endParaRPr>
          </a:p>
        </p:txBody>
      </p:sp>
      <p:pic>
        <p:nvPicPr>
          <p:cNvPr id="7" name="Picture 2" descr="D:\Эмблема\Эмблема нов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1677" y="170329"/>
            <a:ext cx="418552" cy="502024"/>
          </a:xfrm>
          <a:prstGeom prst="rect">
            <a:avLst/>
          </a:prstGeom>
          <a:noFill/>
        </p:spPr>
      </p:pic>
      <p:graphicFrame>
        <p:nvGraphicFramePr>
          <p:cNvPr id="9" name="Схема 8"/>
          <p:cNvGraphicFramePr/>
          <p:nvPr/>
        </p:nvGraphicFramePr>
        <p:xfrm>
          <a:off x="1150229" y="915801"/>
          <a:ext cx="9648825" cy="54387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xmlns="" val="6332589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96959" y="5108"/>
            <a:ext cx="10216055" cy="688949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38489" y="4495218"/>
            <a:ext cx="95502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0" i="0" u="none" strike="noStrike" kern="1200" cap="none" spc="0" normalizeH="0" baseline="0" noProof="0" dirty="0">
                <a:ln>
                  <a:noFill/>
                </a:ln>
                <a:solidFill>
                  <a:srgbClr val="3B4555"/>
                </a:solidFill>
                <a:effectLst/>
                <a:uLnTx/>
                <a:uFillTx/>
                <a:latin typeface="Futura PT Light" panose="020B0402020204020303" pitchFamily="34" charset="0"/>
                <a:ea typeface="+mn-ea"/>
                <a:cs typeface="+mn-cs"/>
              </a:rPr>
              <a:t>Спасибо за внимание!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rgbClr val="3B4555"/>
              </a:solidFill>
              <a:effectLst/>
              <a:uLnTx/>
              <a:uFillTx/>
              <a:latin typeface="Futura PT" charset="0"/>
              <a:ea typeface="Futura PT" charset="0"/>
              <a:cs typeface="Futura PT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70A86347-7E9E-164A-B30D-1C403B16D29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2835"/>
          <a:stretch/>
        </p:blipFill>
        <p:spPr>
          <a:xfrm>
            <a:off x="338489" y="144537"/>
            <a:ext cx="1141906" cy="1484933"/>
          </a:xfrm>
          <a:prstGeom prst="rect">
            <a:avLst/>
          </a:prstGeom>
        </p:spPr>
      </p:pic>
      <p:pic>
        <p:nvPicPr>
          <p:cNvPr id="6" name="Picture 2" descr="D:\Эмблема\Эмблема нов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54912" y="421341"/>
            <a:ext cx="880712" cy="105635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8593703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1265" y="-42530"/>
            <a:ext cx="617709" cy="120153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864659" y="224117"/>
            <a:ext cx="1016597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u="sng" dirty="0">
                <a:solidFill>
                  <a:srgbClr val="0808BE"/>
                </a:solidFill>
                <a:latin typeface="Futura PT Bold" panose="020B0902020204020203" pitchFamily="34" charset="-52"/>
              </a:rPr>
              <a:t>Паспорт </a:t>
            </a:r>
            <a:r>
              <a:rPr lang="ru-RU" sz="2200" u="sng" dirty="0" smtClean="0">
                <a:solidFill>
                  <a:srgbClr val="0808BE"/>
                </a:solidFill>
                <a:latin typeface="Futura PT Bold" panose="020B0902020204020203" pitchFamily="34" charset="-52"/>
              </a:rPr>
              <a:t>проекта </a:t>
            </a:r>
            <a:r>
              <a:rPr lang="ru-RU" sz="2200" b="1" u="sng" dirty="0" smtClean="0">
                <a:solidFill>
                  <a:srgbClr val="0808BE"/>
                </a:solidFill>
                <a:latin typeface="Futura PT" charset="0"/>
                <a:ea typeface="Futura PT" charset="0"/>
                <a:cs typeface="Futura PT" charset="0"/>
              </a:rPr>
              <a:t>«Оптимизация </a:t>
            </a:r>
            <a:r>
              <a:rPr lang="ru-RU" sz="2200" b="1" u="sng" dirty="0" smtClean="0">
                <a:solidFill>
                  <a:srgbClr val="0808BE"/>
                </a:solidFill>
                <a:latin typeface="Futura PT" charset="0"/>
                <a:ea typeface="Futura PT" charset="0"/>
                <a:cs typeface="Futura PT" charset="0"/>
              </a:rPr>
              <a:t>процесса поиска архивной документации»</a:t>
            </a:r>
          </a:p>
          <a:p>
            <a:pPr algn="ctr"/>
            <a:endParaRPr lang="ru-RU" sz="2200" dirty="0">
              <a:solidFill>
                <a:srgbClr val="0808BE"/>
              </a:solidFill>
              <a:latin typeface="Futura PT Bold" panose="020B0902020204020203" pitchFamily="34" charset="-52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CC068FB5-1562-D343-BD66-7D6E84E547FC}"/>
              </a:ext>
            </a:extLst>
          </p:cNvPr>
          <p:cNvSpPr/>
          <p:nvPr/>
        </p:nvSpPr>
        <p:spPr>
          <a:xfrm>
            <a:off x="940953" y="977152"/>
            <a:ext cx="1108968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600" dirty="0">
              <a:solidFill>
                <a:srgbClr val="3B4555"/>
              </a:solidFill>
              <a:latin typeface="Futura PT Light" panose="020B0402020204020303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ru-RU" sz="3600" dirty="0">
              <a:solidFill>
                <a:srgbClr val="3B4555"/>
              </a:solidFill>
              <a:latin typeface="Futura PT Light" panose="020B0402020204020303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ru-RU" sz="3600" dirty="0">
              <a:solidFill>
                <a:srgbClr val="3B4555"/>
              </a:solidFill>
              <a:latin typeface="Futura PT Light" panose="020B0402020204020303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ru-RU" sz="3600" dirty="0">
              <a:solidFill>
                <a:srgbClr val="3B4555"/>
              </a:solidFill>
              <a:latin typeface="Futura PT Light" panose="020B0402020204020303" pitchFamily="34" charset="0"/>
            </a:endParaRPr>
          </a:p>
        </p:txBody>
      </p:sp>
      <p:pic>
        <p:nvPicPr>
          <p:cNvPr id="7" name="Picture 2" descr="D:\Эмблема\Эмблема нов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1677" y="170329"/>
            <a:ext cx="418552" cy="502024"/>
          </a:xfrm>
          <a:prstGeom prst="rect">
            <a:avLst/>
          </a:prstGeom>
          <a:noFill/>
        </p:spPr>
      </p:pic>
      <p:pic>
        <p:nvPicPr>
          <p:cNvPr id="9" name="Рисунок 8" descr="2022-12-02_09-27-13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0953" y="672353"/>
            <a:ext cx="10668341" cy="5945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98518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1265" y="-42530"/>
            <a:ext cx="617709" cy="120153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53435" y="304800"/>
            <a:ext cx="8595093" cy="12163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u="sng" dirty="0">
                <a:solidFill>
                  <a:srgbClr val="0808BE"/>
                </a:solidFill>
                <a:latin typeface="Futura PT Bold" panose="020B0902020204020203" pitchFamily="34" charset="-52"/>
              </a:rPr>
              <a:t>Команда проекта</a:t>
            </a:r>
          </a:p>
          <a:p>
            <a:endParaRPr lang="ru-RU" sz="4104" dirty="0">
              <a:solidFill>
                <a:srgbClr val="3B4555"/>
              </a:solidFill>
              <a:latin typeface="Futura PT Bold" panose="020B0902020204020203" pitchFamily="34" charset="-52"/>
            </a:endParaRPr>
          </a:p>
        </p:txBody>
      </p:sp>
      <p:pic>
        <p:nvPicPr>
          <p:cNvPr id="8" name="Picture 4">
            <a:extLst>
              <a:ext uri="{FF2B5EF4-FFF2-40B4-BE49-F238E27FC236}">
                <a16:creationId xmlns:a16="http://schemas.microsoft.com/office/drawing/2014/main" xmlns="" id="{7C1D1D30-7EF2-45EF-BDDC-436FE7BC09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53435" y="1395592"/>
            <a:ext cx="552706" cy="552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3538F6DC-0138-442D-9597-2AC0C997F372}"/>
              </a:ext>
            </a:extLst>
          </p:cNvPr>
          <p:cNvSpPr/>
          <p:nvPr/>
        </p:nvSpPr>
        <p:spPr>
          <a:xfrm>
            <a:off x="2390493" y="2315895"/>
            <a:ext cx="7174848" cy="552704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err="1" smtClean="0">
                <a:ln w="6350">
                  <a:solidFill>
                    <a:schemeClr val="tx1"/>
                  </a:solidFill>
                </a:ln>
                <a:solidFill>
                  <a:schemeClr val="accent1">
                    <a:lumMod val="75000"/>
                  </a:schemeClr>
                </a:solidFill>
                <a:latin typeface="Futura PT Bold"/>
              </a:rPr>
              <a:t>Опенкина</a:t>
            </a:r>
            <a:r>
              <a:rPr lang="ru-RU" sz="1400" dirty="0" smtClean="0">
                <a:ln w="6350">
                  <a:solidFill>
                    <a:schemeClr val="tx1"/>
                  </a:solidFill>
                </a:ln>
                <a:solidFill>
                  <a:schemeClr val="accent1">
                    <a:lumMod val="75000"/>
                  </a:schemeClr>
                </a:solidFill>
                <a:latin typeface="Futura PT Bold"/>
              </a:rPr>
              <a:t> Ирина Валериевна, директор МБУ «Центр социального обслуживания населения» </a:t>
            </a:r>
            <a:r>
              <a:rPr lang="ru-RU" sz="1400" dirty="0">
                <a:ln w="6350">
                  <a:solidFill>
                    <a:schemeClr val="tx1"/>
                  </a:solidFill>
                </a:ln>
                <a:solidFill>
                  <a:schemeClr val="accent1">
                    <a:lumMod val="75000"/>
                  </a:schemeClr>
                </a:solidFill>
                <a:latin typeface="Futura PT Bold"/>
              </a:rPr>
              <a:t>– РУКОВОДИТЕЛЬ ПРОЕКТА  </a:t>
            </a:r>
          </a:p>
        </p:txBody>
      </p:sp>
      <p:pic>
        <p:nvPicPr>
          <p:cNvPr id="11" name="Picture 4">
            <a:extLst>
              <a:ext uri="{FF2B5EF4-FFF2-40B4-BE49-F238E27FC236}">
                <a16:creationId xmlns:a16="http://schemas.microsoft.com/office/drawing/2014/main" xmlns="" id="{41150CC2-8DED-468E-9992-2A1C0916BD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53435" y="2315893"/>
            <a:ext cx="552706" cy="552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4">
            <a:extLst>
              <a:ext uri="{FF2B5EF4-FFF2-40B4-BE49-F238E27FC236}">
                <a16:creationId xmlns:a16="http://schemas.microsoft.com/office/drawing/2014/main" xmlns="" id="{DB718234-5F14-47EB-B564-7749FF3823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53435" y="3114497"/>
            <a:ext cx="552706" cy="552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Прямоугольник 14">
            <a:extLst>
              <a:ext uri="{FF2B5EF4-FFF2-40B4-BE49-F238E27FC236}">
                <a16:creationId xmlns="" xmlns:a16="http://schemas.microsoft.com/office/drawing/2014/main" id="{18C7F769-CDC1-43A8-B80A-AD97645B01E1}"/>
              </a:ext>
            </a:extLst>
          </p:cNvPr>
          <p:cNvSpPr/>
          <p:nvPr/>
        </p:nvSpPr>
        <p:spPr>
          <a:xfrm>
            <a:off x="2390493" y="1395591"/>
            <a:ext cx="8416604" cy="5945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 smtClean="0">
                <a:solidFill>
                  <a:schemeClr val="tx1"/>
                </a:solidFill>
                <a:latin typeface="Futura PT Bold"/>
              </a:rPr>
              <a:t>Добкина Светлана Валериевна, начальник управления социальной защиты населения Администрации Ленинск-Кузнецкого городского округа – ЗАКАЗЧИК ПРОЕКТА</a:t>
            </a: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xmlns="" id="{3538F6DC-0138-442D-9597-2AC0C997F372}"/>
              </a:ext>
            </a:extLst>
          </p:cNvPr>
          <p:cNvSpPr/>
          <p:nvPr/>
        </p:nvSpPr>
        <p:spPr>
          <a:xfrm>
            <a:off x="2390493" y="3114497"/>
            <a:ext cx="4108919" cy="675654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>
                <a:ln w="6350">
                  <a:solidFill>
                    <a:schemeClr val="tx1"/>
                  </a:solidFill>
                </a:ln>
                <a:solidFill>
                  <a:schemeClr val="accent1">
                    <a:lumMod val="75000"/>
                  </a:schemeClr>
                </a:solidFill>
                <a:latin typeface="Futura PT Bold"/>
              </a:rPr>
              <a:t>Соловьева Юлия Геннадьевна</a:t>
            </a:r>
            <a:r>
              <a:rPr lang="ru-RU" sz="1400" dirty="0" smtClean="0">
                <a:ln w="6350">
                  <a:solidFill>
                    <a:schemeClr val="tx1"/>
                  </a:solidFill>
                </a:ln>
                <a:solidFill>
                  <a:schemeClr val="accent1">
                    <a:lumMod val="75000"/>
                  </a:schemeClr>
                </a:solidFill>
                <a:latin typeface="Futura PT Bold"/>
              </a:rPr>
              <a:t>, заместитель директора – КУРАТОР </a:t>
            </a:r>
            <a:r>
              <a:rPr lang="ru-RU" sz="1400" dirty="0">
                <a:ln w="6350">
                  <a:solidFill>
                    <a:schemeClr val="tx1"/>
                  </a:solidFill>
                </a:ln>
                <a:solidFill>
                  <a:schemeClr val="accent1">
                    <a:lumMod val="75000"/>
                  </a:schemeClr>
                </a:solidFill>
                <a:latin typeface="Futura PT Bold"/>
              </a:rPr>
              <a:t>ПРОЕКТА  </a:t>
            </a:r>
          </a:p>
        </p:txBody>
      </p:sp>
      <p:pic>
        <p:nvPicPr>
          <p:cNvPr id="22" name="Picture 4">
            <a:extLst>
              <a:ext uri="{FF2B5EF4-FFF2-40B4-BE49-F238E27FC236}">
                <a16:creationId xmlns:a16="http://schemas.microsoft.com/office/drawing/2014/main" xmlns="" id="{DB718234-5F14-47EB-B564-7749FF3823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035" y="4017739"/>
            <a:ext cx="552706" cy="552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4">
            <a:extLst>
              <a:ext uri="{FF2B5EF4-FFF2-40B4-BE49-F238E27FC236}">
                <a16:creationId xmlns:a16="http://schemas.microsoft.com/office/drawing/2014/main" xmlns="" id="{DB718234-5F14-47EB-B564-7749FF3823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035" y="3114497"/>
            <a:ext cx="552706" cy="552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4">
            <a:extLst>
              <a:ext uri="{FF2B5EF4-FFF2-40B4-BE49-F238E27FC236}">
                <a16:creationId xmlns:a16="http://schemas.microsoft.com/office/drawing/2014/main" xmlns="" id="{DB718234-5F14-47EB-B564-7749FF3823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53435" y="4017739"/>
            <a:ext cx="552706" cy="552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4">
            <a:extLst>
              <a:ext uri="{FF2B5EF4-FFF2-40B4-BE49-F238E27FC236}">
                <a16:creationId xmlns:a16="http://schemas.microsoft.com/office/drawing/2014/main" xmlns="" id="{DB718234-5F14-47EB-B564-7749FF3823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53435" y="4915766"/>
            <a:ext cx="552706" cy="552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xmlns="" id="{3538F6DC-0138-442D-9597-2AC0C997F372}"/>
              </a:ext>
            </a:extLst>
          </p:cNvPr>
          <p:cNvSpPr/>
          <p:nvPr/>
        </p:nvSpPr>
        <p:spPr>
          <a:xfrm>
            <a:off x="7675331" y="3114499"/>
            <a:ext cx="3131766" cy="552704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>
                <a:ln w="6350">
                  <a:solidFill>
                    <a:schemeClr val="tx1"/>
                  </a:solidFill>
                </a:ln>
                <a:solidFill>
                  <a:schemeClr val="accent1">
                    <a:lumMod val="75000"/>
                  </a:schemeClr>
                </a:solidFill>
                <a:latin typeface="Futura PT Bold"/>
              </a:rPr>
              <a:t>Зарубина Наталья Геннадьевна</a:t>
            </a:r>
            <a:r>
              <a:rPr lang="ru-RU" sz="1400" dirty="0" smtClean="0">
                <a:ln w="6350">
                  <a:solidFill>
                    <a:schemeClr val="tx1"/>
                  </a:solidFill>
                </a:ln>
                <a:solidFill>
                  <a:schemeClr val="accent1">
                    <a:lumMod val="75000"/>
                  </a:schemeClr>
                </a:solidFill>
                <a:latin typeface="Futura PT Bold"/>
              </a:rPr>
              <a:t>, специалист отдела кадров</a:t>
            </a:r>
            <a:endParaRPr lang="ru-RU" sz="1400" dirty="0">
              <a:ln w="6350">
                <a:solidFill>
                  <a:schemeClr val="tx1"/>
                </a:solidFill>
              </a:ln>
              <a:solidFill>
                <a:schemeClr val="accent1">
                  <a:lumMod val="75000"/>
                </a:schemeClr>
              </a:solidFill>
              <a:latin typeface="Futura PT Bold"/>
            </a:endParaRPr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xmlns="" id="{3538F6DC-0138-442D-9597-2AC0C997F372}"/>
              </a:ext>
            </a:extLst>
          </p:cNvPr>
          <p:cNvSpPr/>
          <p:nvPr/>
        </p:nvSpPr>
        <p:spPr>
          <a:xfrm>
            <a:off x="2390493" y="4017739"/>
            <a:ext cx="4001342" cy="552704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err="1" smtClean="0">
                <a:ln w="6350">
                  <a:solidFill>
                    <a:schemeClr val="tx1"/>
                  </a:solidFill>
                </a:ln>
                <a:solidFill>
                  <a:schemeClr val="accent1">
                    <a:lumMod val="75000"/>
                  </a:schemeClr>
                </a:solidFill>
                <a:latin typeface="Futura PT Bold"/>
              </a:rPr>
              <a:t>Раздина</a:t>
            </a:r>
            <a:r>
              <a:rPr lang="ru-RU" sz="1400" dirty="0" smtClean="0">
                <a:ln w="6350">
                  <a:solidFill>
                    <a:schemeClr val="tx1"/>
                  </a:solidFill>
                </a:ln>
                <a:solidFill>
                  <a:schemeClr val="accent1">
                    <a:lumMod val="75000"/>
                  </a:schemeClr>
                </a:solidFill>
                <a:latin typeface="Futura PT Bold"/>
              </a:rPr>
              <a:t> Юлия Олеговна</a:t>
            </a:r>
            <a:r>
              <a:rPr lang="ru-RU" sz="1400" dirty="0" smtClean="0">
                <a:ln w="6350">
                  <a:solidFill>
                    <a:schemeClr val="tx1"/>
                  </a:solidFill>
                </a:ln>
                <a:solidFill>
                  <a:schemeClr val="accent1">
                    <a:lumMod val="75000"/>
                  </a:schemeClr>
                </a:solidFill>
                <a:latin typeface="Futura PT Bold"/>
              </a:rPr>
              <a:t>,  специалист отдела кадров</a:t>
            </a:r>
            <a:endParaRPr lang="ru-RU" sz="1400" dirty="0">
              <a:ln w="6350">
                <a:solidFill>
                  <a:schemeClr val="tx1"/>
                </a:solidFill>
              </a:ln>
              <a:solidFill>
                <a:schemeClr val="accent1">
                  <a:lumMod val="75000"/>
                </a:schemeClr>
              </a:solidFill>
              <a:latin typeface="Futura PT Bold"/>
            </a:endParaRPr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xmlns="" id="{3538F6DC-0138-442D-9597-2AC0C997F372}"/>
              </a:ext>
            </a:extLst>
          </p:cNvPr>
          <p:cNvSpPr/>
          <p:nvPr/>
        </p:nvSpPr>
        <p:spPr>
          <a:xfrm>
            <a:off x="7675331" y="3899647"/>
            <a:ext cx="3427601" cy="700248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err="1" smtClean="0">
                <a:ln w="6350">
                  <a:solidFill>
                    <a:schemeClr val="tx1"/>
                  </a:solidFill>
                </a:ln>
                <a:solidFill>
                  <a:schemeClr val="accent1">
                    <a:lumMod val="75000"/>
                  </a:schemeClr>
                </a:solidFill>
                <a:latin typeface="Futura PT Bold"/>
              </a:rPr>
              <a:t>Будникова</a:t>
            </a:r>
            <a:r>
              <a:rPr lang="ru-RU" sz="1400" dirty="0" smtClean="0">
                <a:ln w="6350">
                  <a:solidFill>
                    <a:schemeClr val="tx1"/>
                  </a:solidFill>
                </a:ln>
                <a:solidFill>
                  <a:schemeClr val="accent1">
                    <a:lumMod val="75000"/>
                  </a:schemeClr>
                </a:solidFill>
                <a:latin typeface="Futura PT Bold"/>
              </a:rPr>
              <a:t> Мария Леонидовна</a:t>
            </a:r>
            <a:r>
              <a:rPr lang="ru-RU" sz="1400" dirty="0" smtClean="0">
                <a:ln w="6350">
                  <a:solidFill>
                    <a:schemeClr val="tx1"/>
                  </a:solidFill>
                </a:ln>
                <a:solidFill>
                  <a:schemeClr val="accent1">
                    <a:lumMod val="75000"/>
                  </a:schemeClr>
                </a:solidFill>
                <a:latin typeface="Futura PT Bold"/>
              </a:rPr>
              <a:t>, специалист отдела кадров</a:t>
            </a:r>
            <a:endParaRPr lang="ru-RU" sz="1400" dirty="0">
              <a:ln w="6350">
                <a:solidFill>
                  <a:schemeClr val="tx1"/>
                </a:solidFill>
              </a:ln>
              <a:solidFill>
                <a:schemeClr val="accent1">
                  <a:lumMod val="75000"/>
                </a:schemeClr>
              </a:solidFill>
              <a:latin typeface="Futura PT Bold"/>
            </a:endParaRPr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xmlns="" id="{3538F6DC-0138-442D-9597-2AC0C997F372}"/>
              </a:ext>
            </a:extLst>
          </p:cNvPr>
          <p:cNvSpPr/>
          <p:nvPr/>
        </p:nvSpPr>
        <p:spPr>
          <a:xfrm>
            <a:off x="2390493" y="4915766"/>
            <a:ext cx="3786189" cy="552704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>
                <a:ln w="6350">
                  <a:solidFill>
                    <a:schemeClr val="tx1"/>
                  </a:solidFill>
                </a:ln>
                <a:solidFill>
                  <a:schemeClr val="accent1">
                    <a:lumMod val="75000"/>
                  </a:schemeClr>
                </a:solidFill>
                <a:latin typeface="Futura PT Bold"/>
              </a:rPr>
              <a:t>Шевчук </a:t>
            </a:r>
            <a:r>
              <a:rPr lang="ru-RU" sz="1400" dirty="0" smtClean="0">
                <a:ln w="6350">
                  <a:solidFill>
                    <a:schemeClr val="tx1"/>
                  </a:solidFill>
                </a:ln>
                <a:solidFill>
                  <a:schemeClr val="accent1">
                    <a:lumMod val="75000"/>
                  </a:schemeClr>
                </a:solidFill>
                <a:latin typeface="Futura PT Bold"/>
              </a:rPr>
              <a:t>А</a:t>
            </a:r>
            <a:r>
              <a:rPr lang="ru-RU" sz="1400" dirty="0" smtClean="0">
                <a:ln w="6350">
                  <a:solidFill>
                    <a:schemeClr val="tx1"/>
                  </a:solidFill>
                </a:ln>
                <a:solidFill>
                  <a:schemeClr val="accent1">
                    <a:lumMod val="75000"/>
                  </a:schemeClr>
                </a:solidFill>
                <a:latin typeface="Futura PT Bold"/>
              </a:rPr>
              <a:t>нна Владимировна</a:t>
            </a:r>
            <a:r>
              <a:rPr lang="ru-RU" sz="1400" dirty="0" smtClean="0">
                <a:ln w="6350">
                  <a:solidFill>
                    <a:schemeClr val="tx1"/>
                  </a:solidFill>
                </a:ln>
                <a:solidFill>
                  <a:schemeClr val="accent1">
                    <a:lumMod val="75000"/>
                  </a:schemeClr>
                </a:solidFill>
                <a:latin typeface="Futura PT Bold"/>
              </a:rPr>
              <a:t>, специалист по социальной работе</a:t>
            </a:r>
            <a:endParaRPr lang="ru-RU" sz="1400" dirty="0">
              <a:ln w="6350">
                <a:solidFill>
                  <a:schemeClr val="tx1"/>
                </a:solidFill>
              </a:ln>
              <a:solidFill>
                <a:schemeClr val="accent1">
                  <a:lumMod val="75000"/>
                </a:schemeClr>
              </a:solidFill>
              <a:latin typeface="Futura PT Bold"/>
            </a:endParaRPr>
          </a:p>
        </p:txBody>
      </p:sp>
      <p:pic>
        <p:nvPicPr>
          <p:cNvPr id="31" name="Picture 2" descr="D:\Эмблема\Эмблема нов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1677" y="170329"/>
            <a:ext cx="418552" cy="5020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239381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8113" y="672353"/>
            <a:ext cx="11915775" cy="589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1265" y="-42530"/>
            <a:ext cx="617709" cy="120153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03602" y="297881"/>
            <a:ext cx="1058479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u="sng" dirty="0">
                <a:solidFill>
                  <a:srgbClr val="0808BE"/>
                </a:solidFill>
                <a:latin typeface="Futura PT Bold" panose="020B0902020204020203" pitchFamily="34" charset="-52"/>
              </a:rPr>
              <a:t>Карта текущего состояния процесса</a:t>
            </a:r>
          </a:p>
          <a:p>
            <a:pPr algn="ctr"/>
            <a:endParaRPr lang="ru-RU" sz="2800" b="1" u="sng" dirty="0">
              <a:solidFill>
                <a:srgbClr val="3B4555"/>
              </a:solidFill>
              <a:latin typeface="Futura PT Bold" panose="020B0902020204020203" pitchFamily="34" charset="-52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CC068FB5-1562-D343-BD66-7D6E84E547FC}"/>
              </a:ext>
            </a:extLst>
          </p:cNvPr>
          <p:cNvSpPr/>
          <p:nvPr/>
        </p:nvSpPr>
        <p:spPr>
          <a:xfrm>
            <a:off x="940953" y="2187140"/>
            <a:ext cx="1031009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600" dirty="0">
              <a:solidFill>
                <a:srgbClr val="3B4555"/>
              </a:solidFill>
              <a:latin typeface="Futura PT Light" panose="020B0402020204020303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ru-RU" sz="3600" dirty="0">
              <a:solidFill>
                <a:srgbClr val="3B4555"/>
              </a:solidFill>
              <a:latin typeface="Futura PT Light" panose="020B0402020204020303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ru-RU" sz="3600" dirty="0">
              <a:solidFill>
                <a:srgbClr val="3B4555"/>
              </a:solidFill>
              <a:latin typeface="Futura PT Light" panose="020B0402020204020303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ru-RU" sz="3600" dirty="0">
              <a:solidFill>
                <a:srgbClr val="3B4555"/>
              </a:solidFill>
              <a:latin typeface="Futura PT Light" panose="020B0402020204020303" pitchFamily="34" charset="0"/>
            </a:endParaRPr>
          </a:p>
        </p:txBody>
      </p:sp>
      <p:pic>
        <p:nvPicPr>
          <p:cNvPr id="8" name="Picture 2" descr="D:\Эмблема\Эмблема нов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1677" y="170329"/>
            <a:ext cx="418552" cy="5020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258163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1265" y="-42530"/>
            <a:ext cx="617709" cy="120153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03602" y="297880"/>
            <a:ext cx="1058479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u="sng" dirty="0" smtClean="0">
                <a:solidFill>
                  <a:srgbClr val="0808BE"/>
                </a:solidFill>
                <a:latin typeface="Futura PT Bold" panose="020B0902020204020203" pitchFamily="34" charset="-52"/>
              </a:rPr>
              <a:t>Пирамида проблем</a:t>
            </a:r>
            <a:endParaRPr lang="ru-RU" sz="3200" b="1" u="sng" dirty="0" smtClean="0">
              <a:solidFill>
                <a:srgbClr val="0808BE"/>
              </a:solidFill>
              <a:latin typeface="Futura PT Bold" panose="020B0902020204020203" pitchFamily="34" charset="-52"/>
            </a:endParaRPr>
          </a:p>
          <a:p>
            <a:pPr algn="ctr"/>
            <a:endParaRPr lang="ru-RU" sz="2400" dirty="0">
              <a:solidFill>
                <a:srgbClr val="3B4555"/>
              </a:solidFill>
              <a:latin typeface="Futura PT Bold" panose="020B0902020204020203" pitchFamily="34" charset="-52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CC068FB5-1562-D343-BD66-7D6E84E547FC}"/>
              </a:ext>
            </a:extLst>
          </p:cNvPr>
          <p:cNvSpPr/>
          <p:nvPr/>
        </p:nvSpPr>
        <p:spPr>
          <a:xfrm>
            <a:off x="940953" y="2187140"/>
            <a:ext cx="1031009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600" dirty="0">
              <a:solidFill>
                <a:srgbClr val="3B4555"/>
              </a:solidFill>
              <a:latin typeface="Futura PT Light" panose="020B0402020204020303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ru-RU" sz="3600" dirty="0">
              <a:solidFill>
                <a:srgbClr val="3B4555"/>
              </a:solidFill>
              <a:latin typeface="Futura PT Light" panose="020B0402020204020303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ru-RU" sz="3600" dirty="0">
              <a:solidFill>
                <a:srgbClr val="3B4555"/>
              </a:solidFill>
              <a:latin typeface="Futura PT Light" panose="020B0402020204020303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ru-RU" sz="3600" dirty="0">
              <a:solidFill>
                <a:srgbClr val="3B4555"/>
              </a:solidFill>
              <a:latin typeface="Futura PT Light" panose="020B0402020204020303" pitchFamily="34" charset="0"/>
            </a:endParaRPr>
          </a:p>
        </p:txBody>
      </p:sp>
      <p:sp>
        <p:nvSpPr>
          <p:cNvPr id="7" name="Равнобедренный треугольник 6">
            <a:extLst>
              <a:ext uri="{FF2B5EF4-FFF2-40B4-BE49-F238E27FC236}">
                <a16:creationId xmlns:a16="http://schemas.microsoft.com/office/drawing/2014/main" xmlns="" id="{BB0E51F4-6683-486D-828A-441F28358AC4}"/>
              </a:ext>
            </a:extLst>
          </p:cNvPr>
          <p:cNvSpPr/>
          <p:nvPr/>
        </p:nvSpPr>
        <p:spPr bwMode="auto">
          <a:xfrm>
            <a:off x="2868706" y="1251987"/>
            <a:ext cx="832735" cy="727763"/>
          </a:xfrm>
          <a:prstGeom prst="triangle">
            <a:avLst>
              <a:gd name="adj" fmla="val 49251"/>
            </a:avLst>
          </a:prstGeom>
          <a:solidFill>
            <a:srgbClr val="327FBE">
              <a:alpha val="21961"/>
            </a:srgbClr>
          </a:solidFill>
          <a:ln w="9525" cap="flat" cmpd="sng" algn="ctr">
            <a:solidFill>
              <a:schemeClr val="accent5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Трапеция 7">
            <a:extLst>
              <a:ext uri="{FF2B5EF4-FFF2-40B4-BE49-F238E27FC236}">
                <a16:creationId xmlns:a16="http://schemas.microsoft.com/office/drawing/2014/main" xmlns="" id="{FEA94B5E-3ECA-46F3-8242-90F1BA3E4187}"/>
              </a:ext>
            </a:extLst>
          </p:cNvPr>
          <p:cNvSpPr/>
          <p:nvPr/>
        </p:nvSpPr>
        <p:spPr bwMode="auto">
          <a:xfrm>
            <a:off x="170329" y="4304102"/>
            <a:ext cx="6167841" cy="2347063"/>
          </a:xfrm>
          <a:prstGeom prst="trapezoid">
            <a:avLst>
              <a:gd name="adj" fmla="val 59506"/>
            </a:avLst>
          </a:prstGeom>
          <a:solidFill>
            <a:srgbClr val="0070C0">
              <a:alpha val="47843"/>
            </a:srgbClr>
          </a:solidFill>
          <a:ln w="9525" cap="flat" cmpd="sng" algn="ctr">
            <a:solidFill>
              <a:srgbClr val="0033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Трапеция 8">
            <a:extLst>
              <a:ext uri="{FF2B5EF4-FFF2-40B4-BE49-F238E27FC236}">
                <a16:creationId xmlns:a16="http://schemas.microsoft.com/office/drawing/2014/main" xmlns="" id="{59DC12A3-C1E8-4DAD-AB54-B0A685CCA0A8}"/>
              </a:ext>
            </a:extLst>
          </p:cNvPr>
          <p:cNvSpPr/>
          <p:nvPr/>
        </p:nvSpPr>
        <p:spPr bwMode="auto">
          <a:xfrm>
            <a:off x="1726443" y="2187140"/>
            <a:ext cx="3120331" cy="1841607"/>
          </a:xfrm>
          <a:prstGeom prst="trapezoid">
            <a:avLst>
              <a:gd name="adj" fmla="val 59506"/>
            </a:avLst>
          </a:prstGeom>
          <a:solidFill>
            <a:srgbClr val="4770B5">
              <a:alpha val="47843"/>
            </a:srgbClr>
          </a:solidFill>
          <a:ln w="9525" cap="flat" cmpd="sng" algn="ctr">
            <a:solidFill>
              <a:srgbClr val="0033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482426F1-1212-4CAB-9D7A-374AC91E8D3D}"/>
              </a:ext>
            </a:extLst>
          </p:cNvPr>
          <p:cNvSpPr/>
          <p:nvPr/>
        </p:nvSpPr>
        <p:spPr>
          <a:xfrm>
            <a:off x="5060515" y="1117324"/>
            <a:ext cx="2580361" cy="269325"/>
          </a:xfrm>
          <a:prstGeom prst="rect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>
                <a:ln w="6350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Федеральный уровень</a:t>
            </a:r>
            <a:endParaRPr lang="ru-RU" sz="1600" dirty="0">
              <a:ln>
                <a:solidFill>
                  <a:schemeClr val="tx1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CD45F780-F234-44EF-A0B3-176E03B021F1}"/>
              </a:ext>
            </a:extLst>
          </p:cNvPr>
          <p:cNvSpPr/>
          <p:nvPr/>
        </p:nvSpPr>
        <p:spPr>
          <a:xfrm>
            <a:off x="5050664" y="1542739"/>
            <a:ext cx="6200382" cy="7588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28600" lvl="0" indent="-228600" defTabSz="457200">
              <a:defRPr/>
            </a:pPr>
            <a:r>
              <a:rPr lang="ru-RU" sz="1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 отсутствуют</a:t>
            </a:r>
            <a:endParaRPr lang="ru-RU" sz="12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C469C47B-2C08-462A-A103-80CA445B1B4E}"/>
              </a:ext>
            </a:extLst>
          </p:cNvPr>
          <p:cNvSpPr/>
          <p:nvPr/>
        </p:nvSpPr>
        <p:spPr>
          <a:xfrm>
            <a:off x="5060515" y="2543824"/>
            <a:ext cx="2580361" cy="304397"/>
          </a:xfrm>
          <a:prstGeom prst="rect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>
                <a:ln w="6350">
                  <a:solidFill>
                    <a:schemeClr val="tx1"/>
                  </a:solidFill>
                </a:ln>
                <a:solidFill>
                  <a:srgbClr val="0808BE"/>
                </a:solidFill>
              </a:rPr>
              <a:t>Региональный уровень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46192284-9982-4F4F-8AB3-555BE6A785EA}"/>
              </a:ext>
            </a:extLst>
          </p:cNvPr>
          <p:cNvSpPr/>
          <p:nvPr/>
        </p:nvSpPr>
        <p:spPr>
          <a:xfrm>
            <a:off x="5050663" y="3109447"/>
            <a:ext cx="6200383" cy="71848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28600" lvl="0" indent="-228600" defTabSz="457200">
              <a:defRPr/>
            </a:pPr>
            <a:r>
              <a:rPr lang="ru-RU" sz="1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   отсутствуют</a:t>
            </a:r>
            <a:endParaRPr lang="ru-RU" sz="12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0E5A6370-CD24-4CD9-A71A-C9E5DD12C635}"/>
              </a:ext>
            </a:extLst>
          </p:cNvPr>
          <p:cNvSpPr/>
          <p:nvPr/>
        </p:nvSpPr>
        <p:spPr>
          <a:xfrm>
            <a:off x="5025612" y="4233233"/>
            <a:ext cx="2555309" cy="324233"/>
          </a:xfrm>
          <a:prstGeom prst="rect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>
                <a:ln w="6350">
                  <a:solidFill>
                    <a:schemeClr val="tx1"/>
                  </a:solidFill>
                </a:ln>
              </a:rPr>
              <a:t>Местный уровень</a:t>
            </a:r>
            <a:endParaRPr lang="ru-RU" sz="1600" dirty="0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541FFCD0-0C73-46A9-8C88-7733FD3D7449}"/>
              </a:ext>
            </a:extLst>
          </p:cNvPr>
          <p:cNvSpPr/>
          <p:nvPr/>
        </p:nvSpPr>
        <p:spPr>
          <a:xfrm>
            <a:off x="5025612" y="4710617"/>
            <a:ext cx="6200383" cy="180605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28600" lvl="0" indent="-228600" defTabSz="457200">
              <a:buAutoNum type="arabicPeriod"/>
              <a:defRPr/>
            </a:pPr>
            <a:r>
              <a:rPr lang="ru-RU" sz="1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Длительный процесс поиска личных дел получателей социальных услуг в архивном хранилище. </a:t>
            </a:r>
          </a:p>
          <a:p>
            <a:pPr marL="228600" lvl="0" indent="-228600" defTabSz="457200">
              <a:buAutoNum type="arabicPeriod"/>
              <a:defRPr/>
            </a:pPr>
            <a:r>
              <a:rPr lang="ru-RU" sz="1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Недостатки системы учета и контроля места нахождения архивных документов (отсутствие электронной базы данных учета их сохранности и использования, отсутствие систематизированной картотеки  хранения личных дел получателей социальных услуг). </a:t>
            </a:r>
          </a:p>
          <a:p>
            <a:pPr marL="228600" lvl="0" indent="-228600" defTabSz="457200">
              <a:buAutoNum type="arabicPeriod"/>
              <a:defRPr/>
            </a:pPr>
            <a:r>
              <a:rPr lang="ru-RU" sz="1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Необходимость  снижения трудозатрат сотрудников на поиск необходимой архивной документации с целью  более эффективного использования рабочего времени</a:t>
            </a:r>
            <a:endParaRPr lang="ru-RU" sz="1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8" name="Picture 2" descr="D:\Эмблема\Эмблема нов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1677" y="170329"/>
            <a:ext cx="418552" cy="5020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435855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1265" y="-42530"/>
            <a:ext cx="617709" cy="120153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03602" y="297880"/>
            <a:ext cx="1058479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u="sng" dirty="0">
                <a:solidFill>
                  <a:srgbClr val="0808BE"/>
                </a:solidFill>
                <a:latin typeface="Futura PT Bold" panose="020B0902020204020203" pitchFamily="34" charset="-52"/>
              </a:rPr>
              <a:t>Карта целевого состояния процесса</a:t>
            </a:r>
          </a:p>
          <a:p>
            <a:pPr algn="ctr"/>
            <a:endParaRPr lang="ru-RU" sz="2400" dirty="0">
              <a:solidFill>
                <a:srgbClr val="3B4555"/>
              </a:solidFill>
              <a:latin typeface="Futura PT Bold" panose="020B0902020204020203" pitchFamily="34" charset="-52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CC068FB5-1562-D343-BD66-7D6E84E547FC}"/>
              </a:ext>
            </a:extLst>
          </p:cNvPr>
          <p:cNvSpPr/>
          <p:nvPr/>
        </p:nvSpPr>
        <p:spPr>
          <a:xfrm>
            <a:off x="940953" y="2187140"/>
            <a:ext cx="1031009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600" dirty="0">
              <a:solidFill>
                <a:srgbClr val="3B4555"/>
              </a:solidFill>
              <a:latin typeface="Futura PT Light" panose="020B0402020204020303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ru-RU" sz="3600" dirty="0">
              <a:solidFill>
                <a:srgbClr val="3B4555"/>
              </a:solidFill>
              <a:latin typeface="Futura PT Light" panose="020B0402020204020303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ru-RU" sz="3600" dirty="0">
              <a:solidFill>
                <a:srgbClr val="3B4555"/>
              </a:solidFill>
              <a:latin typeface="Futura PT Light" panose="020B0402020204020303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ru-RU" sz="3600" dirty="0">
              <a:solidFill>
                <a:srgbClr val="3B4555"/>
              </a:solidFill>
              <a:latin typeface="Futura PT Light" panose="020B0402020204020303" pitchFamily="34" charset="0"/>
            </a:endParaRPr>
          </a:p>
        </p:txBody>
      </p:sp>
      <p:pic>
        <p:nvPicPr>
          <p:cNvPr id="7" name="Picture 2" descr="D:\Эмблема\Эмблема нов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1677" y="170329"/>
            <a:ext cx="418552" cy="502024"/>
          </a:xfrm>
          <a:prstGeom prst="rect">
            <a:avLst/>
          </a:prstGeom>
          <a:noFill/>
        </p:spPr>
      </p:pic>
      <p:pic>
        <p:nvPicPr>
          <p:cNvPr id="8" name="Рисунок 7" descr="2022-12-02_12-42-5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012" y="1190431"/>
            <a:ext cx="11698941" cy="4609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22668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1265" y="-42530"/>
            <a:ext cx="617709" cy="120153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03602" y="297880"/>
            <a:ext cx="105847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u="sng" dirty="0">
                <a:solidFill>
                  <a:srgbClr val="0808BE"/>
                </a:solidFill>
                <a:latin typeface="Futura PT Bold" panose="020B0902020204020203" pitchFamily="34" charset="-52"/>
              </a:rPr>
              <a:t>План мероприятий по устранению проблем</a:t>
            </a:r>
          </a:p>
          <a:p>
            <a:pPr algn="ctr"/>
            <a:endParaRPr lang="ru-RU" sz="2400" dirty="0">
              <a:solidFill>
                <a:srgbClr val="3B4555"/>
              </a:solidFill>
              <a:latin typeface="Futura PT Bold" panose="020B0902020204020203" pitchFamily="34" charset="-52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CC068FB5-1562-D343-BD66-7D6E84E547FC}"/>
              </a:ext>
            </a:extLst>
          </p:cNvPr>
          <p:cNvSpPr/>
          <p:nvPr/>
        </p:nvSpPr>
        <p:spPr>
          <a:xfrm>
            <a:off x="940953" y="2187140"/>
            <a:ext cx="1031009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600" dirty="0">
              <a:solidFill>
                <a:srgbClr val="3B4555"/>
              </a:solidFill>
              <a:latin typeface="Futura PT Light" panose="020B0402020204020303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ru-RU" sz="3600" dirty="0">
              <a:solidFill>
                <a:srgbClr val="3B4555"/>
              </a:solidFill>
              <a:latin typeface="Futura PT Light" panose="020B0402020204020303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ru-RU" sz="3600" dirty="0">
              <a:solidFill>
                <a:srgbClr val="3B4555"/>
              </a:solidFill>
              <a:latin typeface="Futura PT Light" panose="020B0402020204020303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ru-RU" sz="3600" dirty="0">
              <a:solidFill>
                <a:srgbClr val="3B4555"/>
              </a:solidFill>
              <a:latin typeface="Futura PT Light" panose="020B0402020204020303" pitchFamily="34" charset="0"/>
            </a:endParaRPr>
          </a:p>
        </p:txBody>
      </p:sp>
      <p:pic>
        <p:nvPicPr>
          <p:cNvPr id="7" name="Picture 2" descr="D:\Эмблема\Эмблема нов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1677" y="170329"/>
            <a:ext cx="418552" cy="502024"/>
          </a:xfrm>
          <a:prstGeom prst="rect">
            <a:avLst/>
          </a:prstGeom>
          <a:noFill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1677" y="842681"/>
            <a:ext cx="11240146" cy="5720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937922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1265" y="-42530"/>
            <a:ext cx="617709" cy="120153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03602" y="297880"/>
            <a:ext cx="1058479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u="sng" dirty="0">
                <a:solidFill>
                  <a:srgbClr val="0808BE"/>
                </a:solidFill>
                <a:latin typeface="Futura PT Bold" panose="020B0902020204020203" pitchFamily="34" charset="-52"/>
              </a:rPr>
              <a:t>Достигнутые результаты</a:t>
            </a:r>
          </a:p>
          <a:p>
            <a:pPr algn="ctr"/>
            <a:endParaRPr lang="ru-RU" sz="2400" dirty="0">
              <a:solidFill>
                <a:srgbClr val="3B4555"/>
              </a:solidFill>
              <a:latin typeface="Futura PT Bold" panose="020B0902020204020203" pitchFamily="34" charset="-52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CC068FB5-1562-D343-BD66-7D6E84E547FC}"/>
              </a:ext>
            </a:extLst>
          </p:cNvPr>
          <p:cNvSpPr/>
          <p:nvPr/>
        </p:nvSpPr>
        <p:spPr>
          <a:xfrm>
            <a:off x="940953" y="2187140"/>
            <a:ext cx="1031009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600" dirty="0">
              <a:solidFill>
                <a:srgbClr val="3B4555"/>
              </a:solidFill>
              <a:latin typeface="Futura PT Light" panose="020B0402020204020303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ru-RU" sz="3600" dirty="0">
              <a:solidFill>
                <a:srgbClr val="3B4555"/>
              </a:solidFill>
              <a:latin typeface="Futura PT Light" panose="020B0402020204020303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ru-RU" sz="3600" dirty="0">
              <a:solidFill>
                <a:srgbClr val="3B4555"/>
              </a:solidFill>
              <a:latin typeface="Futura PT Light" panose="020B0402020204020303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ru-RU" sz="3600" dirty="0">
              <a:solidFill>
                <a:srgbClr val="3B4555"/>
              </a:solidFill>
              <a:latin typeface="Futura PT Light" panose="020B0402020204020303" pitchFamily="34" charset="0"/>
            </a:endParaRPr>
          </a:p>
        </p:txBody>
      </p:sp>
      <p:pic>
        <p:nvPicPr>
          <p:cNvPr id="8" name="Picture 2" descr="D:\Эмблема\Эмблема нов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1677" y="170329"/>
            <a:ext cx="418552" cy="502024"/>
          </a:xfrm>
          <a:prstGeom prst="rect">
            <a:avLst/>
          </a:prstGeom>
          <a:noFill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/>
          <a:srcRect l="1293" t="2510"/>
          <a:stretch>
            <a:fillRect/>
          </a:stretch>
        </p:blipFill>
        <p:spPr bwMode="auto">
          <a:xfrm>
            <a:off x="1927412" y="1048871"/>
            <a:ext cx="8686800" cy="5147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8340030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1265" y="-42530"/>
            <a:ext cx="617709" cy="120153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41176" y="170329"/>
            <a:ext cx="881230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u="sng" dirty="0">
                <a:solidFill>
                  <a:srgbClr val="0808BE"/>
                </a:solidFill>
                <a:latin typeface="Futura PT Bold" panose="020B0902020204020203" pitchFamily="34" charset="-52"/>
              </a:rPr>
              <a:t>Визуализация</a:t>
            </a:r>
            <a:r>
              <a:rPr lang="ru-RU" sz="2800" b="1" u="sng" dirty="0">
                <a:solidFill>
                  <a:srgbClr val="0808BE"/>
                </a:solidFill>
                <a:latin typeface="Futura PT Bold" panose="020B0902020204020203" pitchFamily="34" charset="-52"/>
              </a:rPr>
              <a:t> (фотографии «Было» – «Стало»)</a:t>
            </a:r>
          </a:p>
          <a:p>
            <a:pPr algn="ctr"/>
            <a:endParaRPr lang="ru-RU" sz="2800" b="1" u="sng" dirty="0">
              <a:solidFill>
                <a:srgbClr val="0808BE"/>
              </a:solidFill>
              <a:latin typeface="Futura PT Bold" panose="020B0902020204020203" pitchFamily="34" charset="-52"/>
            </a:endParaRPr>
          </a:p>
        </p:txBody>
      </p:sp>
      <p:pic>
        <p:nvPicPr>
          <p:cNvPr id="13" name="Picture 2" descr="D:\Эмблема\Эмблема нов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1677" y="170329"/>
            <a:ext cx="418552" cy="502024"/>
          </a:xfrm>
          <a:prstGeom prst="rect">
            <a:avLst/>
          </a:prstGeom>
          <a:noFill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08730" y="638155"/>
            <a:ext cx="9644751" cy="5723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65657692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528</TotalTime>
  <Words>404</Words>
  <Application>Microsoft Office PowerPoint</Application>
  <PresentationFormat>Произвольный</PresentationFormat>
  <Paragraphs>54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Microsoft Office User</dc:creator>
  <cp:lastModifiedBy>Соловьева</cp:lastModifiedBy>
  <cp:revision>68</cp:revision>
  <dcterms:created xsi:type="dcterms:W3CDTF">2019-04-02T07:58:05Z</dcterms:created>
  <dcterms:modified xsi:type="dcterms:W3CDTF">2022-12-02T07:23:09Z</dcterms:modified>
</cp:coreProperties>
</file>